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sldIdLst>
    <p:sldId id="330" r:id="rId2"/>
    <p:sldId id="367" r:id="rId3"/>
    <p:sldId id="364" r:id="rId4"/>
    <p:sldId id="369" r:id="rId5"/>
    <p:sldId id="368" r:id="rId6"/>
    <p:sldId id="370" r:id="rId7"/>
    <p:sldId id="371" r:id="rId8"/>
    <p:sldId id="373" r:id="rId9"/>
    <p:sldId id="385" r:id="rId10"/>
    <p:sldId id="399" r:id="rId11"/>
    <p:sldId id="400" r:id="rId12"/>
    <p:sldId id="398" r:id="rId13"/>
    <p:sldId id="386" r:id="rId14"/>
    <p:sldId id="401" r:id="rId15"/>
    <p:sldId id="374" r:id="rId16"/>
    <p:sldId id="388" r:id="rId17"/>
    <p:sldId id="376" r:id="rId18"/>
    <p:sldId id="375" r:id="rId19"/>
    <p:sldId id="377" r:id="rId20"/>
    <p:sldId id="382" r:id="rId21"/>
    <p:sldId id="379" r:id="rId22"/>
    <p:sldId id="380" r:id="rId23"/>
    <p:sldId id="383" r:id="rId24"/>
    <p:sldId id="381" r:id="rId25"/>
    <p:sldId id="389" r:id="rId26"/>
    <p:sldId id="390" r:id="rId27"/>
    <p:sldId id="391" r:id="rId28"/>
    <p:sldId id="392" r:id="rId29"/>
    <p:sldId id="402" r:id="rId30"/>
    <p:sldId id="403" r:id="rId31"/>
    <p:sldId id="404" r:id="rId32"/>
    <p:sldId id="394" r:id="rId33"/>
    <p:sldId id="396" r:id="rId34"/>
    <p:sldId id="397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6" autoAdjust="0"/>
  </p:normalViewPr>
  <p:slideViewPr>
    <p:cSldViewPr>
      <p:cViewPr varScale="1">
        <p:scale>
          <a:sx n="72" d="100"/>
          <a:sy n="72" d="100"/>
        </p:scale>
        <p:origin x="1155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4" Type="http://schemas.openxmlformats.org/officeDocument/2006/relationships/image" Target="../media/image9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11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25.wmf"/><Relationship Id="rId5" Type="http://schemas.openxmlformats.org/officeDocument/2006/relationships/image" Target="../media/image116.wmf"/><Relationship Id="rId4" Type="http://schemas.openxmlformats.org/officeDocument/2006/relationships/image" Target="../media/image11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4" Type="http://schemas.openxmlformats.org/officeDocument/2006/relationships/image" Target="../media/image129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3.wmf"/><Relationship Id="rId7" Type="http://schemas.openxmlformats.org/officeDocument/2006/relationships/image" Target="../media/image147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Relationship Id="rId9" Type="http://schemas.openxmlformats.org/officeDocument/2006/relationships/image" Target="../media/image14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CD8BD3-0886-4CB6-8151-FA785C459B7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D8BD3-0886-4CB6-8151-FA785C459B7D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90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为正的数值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D8BD3-0886-4CB6-8151-FA785C459B7D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54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B4DC5-982F-43AE-83EC-ABDBA708C5FE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3732A-86D5-4916-8502-9DC7217C9EF8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3732A-86D5-4916-8502-9DC7217C9EF8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30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9933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99332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9933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336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9933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933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934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9934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934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9343" name="Rectangle 1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B9E218E-8007-436E-AD69-A72E2F2CF71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C046B-0402-4B7A-8527-78E0D45137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17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47702-9B76-4E19-9217-6685442F60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26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527F648-5478-428E-8E30-B907A23310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70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8997783-810B-48F4-BE20-F0F790D88B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91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3F13590-9C81-46C3-81A3-891ABC5BEF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60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64AD06-D339-463B-8C5C-7805D1CAAD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7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9EABA0-D4C2-4E29-B2DC-5F1AA2058A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23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90194-6E5D-4DE7-9AFF-839F45143F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724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9321B-F031-44B1-9BE5-8B94B26DAF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93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0579AA-EA6C-4A47-8493-6F88523C8B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28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AF161-3574-493A-B2B9-AB2ADADD6E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76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EA013-2112-4F10-8909-C836E0F111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94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C3A2A4-A7DC-48F0-9F32-928390DC39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587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6" name="Group 2"/>
          <p:cNvGrpSpPr>
            <a:grpSpLocks/>
          </p:cNvGrpSpPr>
          <p:nvPr/>
        </p:nvGrpSpPr>
        <p:grpSpPr bwMode="auto">
          <a:xfrm>
            <a:off x="0" y="0"/>
            <a:ext cx="8686800" cy="2924944"/>
            <a:chOff x="0" y="0"/>
            <a:chExt cx="5472" cy="3072"/>
          </a:xfrm>
        </p:grpSpPr>
        <p:sp>
          <p:nvSpPr>
            <p:cNvPr id="9830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98308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9830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831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55198"/>
            <a:ext cx="8077200" cy="517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83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zh-CN"/>
          </a:p>
        </p:txBody>
      </p:sp>
      <p:sp>
        <p:nvSpPr>
          <p:cNvPr id="983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zh-CN"/>
          </a:p>
        </p:txBody>
      </p:sp>
      <p:sp>
        <p:nvSpPr>
          <p:cNvPr id="983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22084F5B-A538-41FE-9A0C-433FBC1AF7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microsoft.com/office/2007/relationships/hdphoto" Target="../media/hdphoto2.wdp"/><Relationship Id="rId3" Type="http://schemas.openxmlformats.org/officeDocument/2006/relationships/image" Target="../media/image57.jpg"/><Relationship Id="rId7" Type="http://schemas.openxmlformats.org/officeDocument/2006/relationships/image" Target="../media/image58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5.bin"/><Relationship Id="rId11" Type="http://schemas.microsoft.com/office/2007/relationships/hdphoto" Target="../media/hdphoto1.wdp"/><Relationship Id="rId5" Type="http://schemas.openxmlformats.org/officeDocument/2006/relationships/image" Target="../media/image61.jp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9.wm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microsoft.com/office/2007/relationships/hdphoto" Target="../media/hdphoto7.wdp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3.png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wmf"/><Relationship Id="rId11" Type="http://schemas.openxmlformats.org/officeDocument/2006/relationships/image" Target="../media/image81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80.wmf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42.bin"/><Relationship Id="rId14" Type="http://schemas.openxmlformats.org/officeDocument/2006/relationships/oleObject" Target="../embeddings/oleObject4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1.pn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image" Target="../media/image85.wmf"/><Relationship Id="rId4" Type="http://schemas.openxmlformats.org/officeDocument/2006/relationships/image" Target="../media/image82.png"/><Relationship Id="rId9" Type="http://schemas.openxmlformats.org/officeDocument/2006/relationships/oleObject" Target="../embeddings/oleObject4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92.png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91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5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8.wmf"/><Relationship Id="rId11" Type="http://schemas.openxmlformats.org/officeDocument/2006/relationships/image" Target="../media/image81.png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94.png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1.png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7.wmf"/><Relationship Id="rId11" Type="http://schemas.openxmlformats.org/officeDocument/2006/relationships/image" Target="../media/image81.png"/><Relationship Id="rId5" Type="http://schemas.openxmlformats.org/officeDocument/2006/relationships/oleObject" Target="../embeddings/oleObject51.bin"/><Relationship Id="rId15" Type="http://schemas.openxmlformats.org/officeDocument/2006/relationships/image" Target="../media/image103.png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5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7.png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oleObject" Target="../embeddings/oleObject55.bin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35.png"/><Relationship Id="rId10" Type="http://schemas.openxmlformats.org/officeDocument/2006/relationships/image" Target="../media/image21.png"/><Relationship Id="rId4" Type="http://schemas.openxmlformats.org/officeDocument/2006/relationships/image" Target="../media/image104.wmf"/><Relationship Id="rId9" Type="http://schemas.openxmlformats.org/officeDocument/2006/relationships/image" Target="../media/image10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0.wmf"/><Relationship Id="rId3" Type="http://schemas.openxmlformats.org/officeDocument/2006/relationships/oleObject" Target="../embeddings/oleObject58.bin"/><Relationship Id="rId7" Type="http://schemas.openxmlformats.org/officeDocument/2006/relationships/image" Target="../media/image111.png"/><Relationship Id="rId12" Type="http://schemas.openxmlformats.org/officeDocument/2006/relationships/oleObject" Target="../embeddings/oleObject6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8.wmf"/><Relationship Id="rId11" Type="http://schemas.openxmlformats.org/officeDocument/2006/relationships/image" Target="../media/image109.wmf"/><Relationship Id="rId5" Type="http://schemas.openxmlformats.org/officeDocument/2006/relationships/oleObject" Target="../embeddings/oleObject59.bin"/><Relationship Id="rId10" Type="http://schemas.openxmlformats.org/officeDocument/2006/relationships/oleObject" Target="../embeddings/oleObject60.bin"/><Relationship Id="rId4" Type="http://schemas.openxmlformats.org/officeDocument/2006/relationships/image" Target="../media/image107.wmf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19.png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wmf"/><Relationship Id="rId11" Type="http://schemas.openxmlformats.org/officeDocument/2006/relationships/image" Target="../media/image113.png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2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16.wmf"/><Relationship Id="rId3" Type="http://schemas.openxmlformats.org/officeDocument/2006/relationships/oleObject" Target="../embeddings/oleObject72.bin"/><Relationship Id="rId7" Type="http://schemas.openxmlformats.org/officeDocument/2006/relationships/image" Target="../media/image114.wmf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7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75.bin"/><Relationship Id="rId4" Type="http://schemas.openxmlformats.org/officeDocument/2006/relationships/image" Target="../media/image125.wmf"/><Relationship Id="rId9" Type="http://schemas.openxmlformats.org/officeDocument/2006/relationships/image" Target="../media/image115.wmf"/><Relationship Id="rId1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microsoft.com/office/2007/relationships/hdphoto" Target="../media/hdphoto9.wdp"/><Relationship Id="rId11" Type="http://schemas.openxmlformats.org/officeDocument/2006/relationships/oleObject" Target="../embeddings/oleObject80.bin"/><Relationship Id="rId5" Type="http://schemas.openxmlformats.org/officeDocument/2006/relationships/image" Target="../media/image130.png"/><Relationship Id="rId10" Type="http://schemas.openxmlformats.org/officeDocument/2006/relationships/image" Target="../media/image128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7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.png"/><Relationship Id="rId4" Type="http://schemas.openxmlformats.org/officeDocument/2006/relationships/image" Target="../media/image10.wmf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0.wmf"/><Relationship Id="rId5" Type="http://schemas.openxmlformats.org/officeDocument/2006/relationships/image" Target="../media/image137.wmf"/><Relationship Id="rId10" Type="http://schemas.openxmlformats.org/officeDocument/2006/relationships/image" Target="../media/image139.wmf"/><Relationship Id="rId4" Type="http://schemas.openxmlformats.org/officeDocument/2006/relationships/oleObject" Target="../embeddings/oleObject86.bin"/><Relationship Id="rId9" Type="http://schemas.openxmlformats.org/officeDocument/2006/relationships/oleObject" Target="../embeddings/oleObject8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47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97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44.wmf"/><Relationship Id="rId17" Type="http://schemas.openxmlformats.org/officeDocument/2006/relationships/oleObject" Target="../embeddings/oleObject9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2.bin"/><Relationship Id="rId5" Type="http://schemas.openxmlformats.org/officeDocument/2006/relationships/image" Target="../media/image141.wmf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143.wmf"/><Relationship Id="rId19" Type="http://schemas.openxmlformats.org/officeDocument/2006/relationships/oleObject" Target="../embeddings/oleObject96.bin"/><Relationship Id="rId4" Type="http://schemas.openxmlformats.org/officeDocument/2006/relationships/oleObject" Target="../embeddings/oleObject89.bin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45.wmf"/><Relationship Id="rId22" Type="http://schemas.openxmlformats.org/officeDocument/2006/relationships/image" Target="../media/image149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2.wmf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44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0.wmf"/><Relationship Id="rId1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1.png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7.wmf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3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第九章  正弦稳态电路的分析</a:t>
            </a:r>
            <a:endParaRPr lang="zh-CN" altLang="en-US" b="1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阻抗和导纳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正弦稳态电路的分析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正弦稳态电路的功率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最大功率传输定理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21"/>
          <a:stretch/>
        </p:blipFill>
        <p:spPr>
          <a:xfrm>
            <a:off x="107505" y="908720"/>
            <a:ext cx="8861698" cy="1440160"/>
          </a:xfrm>
          <a:prstGeom prst="rect">
            <a:avLst/>
          </a:prstGeom>
        </p:spPr>
      </p:pic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7740352" y="277813"/>
            <a:ext cx="10820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lt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+mj-lt"/>
              </a:rPr>
              <a:t>9-1</a:t>
            </a:r>
            <a:endParaRPr lang="zh-CN" alt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6" t="19850" r="46498" b="65390"/>
          <a:stretch/>
        </p:blipFill>
        <p:spPr>
          <a:xfrm>
            <a:off x="112089" y="2348880"/>
            <a:ext cx="3240360" cy="2088232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707904" y="2482109"/>
            <a:ext cx="5472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492896"/>
            <a:ext cx="2085975" cy="400050"/>
          </a:xfrm>
          <a:prstGeom prst="rect">
            <a:avLst/>
          </a:prstGeom>
        </p:spPr>
      </p:pic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707904" y="3025148"/>
            <a:ext cx="18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得到等效导纳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69336" r="49929" b="18579"/>
          <a:stretch/>
        </p:blipFill>
        <p:spPr>
          <a:xfrm>
            <a:off x="4211944" y="3392996"/>
            <a:ext cx="3102758" cy="7200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1753" r="22438" b="20996"/>
          <a:stretch/>
        </p:blipFill>
        <p:spPr>
          <a:xfrm>
            <a:off x="4748560" y="4221088"/>
            <a:ext cx="2520280" cy="432048"/>
          </a:xfrm>
          <a:prstGeom prst="rect">
            <a:avLst/>
          </a:prstGeom>
        </p:spPr>
      </p:pic>
      <p:graphicFrame>
        <p:nvGraphicFramePr>
          <p:cNvPr id="24" name="Object 21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701416537"/>
              </p:ext>
            </p:extLst>
          </p:nvPr>
        </p:nvGraphicFramePr>
        <p:xfrm>
          <a:off x="4290560" y="4786312"/>
          <a:ext cx="2136462" cy="109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62" name="Equation" r:id="rId6" imgW="1193760" imgH="609480" progId="Equation.DSMT4">
                  <p:embed/>
                </p:oleObj>
              </mc:Choice>
              <mc:Fallback>
                <p:oleObj name="Equation" r:id="rId6" imgW="1193760" imgH="609480" progId="Equation.DSMT4">
                  <p:embed/>
                  <p:pic>
                    <p:nvPicPr>
                      <p:cNvPr id="21710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0560" y="4786312"/>
                        <a:ext cx="2136462" cy="1090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1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73827823"/>
              </p:ext>
            </p:extLst>
          </p:nvPr>
        </p:nvGraphicFramePr>
        <p:xfrm>
          <a:off x="6699943" y="4747252"/>
          <a:ext cx="2336553" cy="4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63" name="Equation" r:id="rId8" imgW="1180800" imgH="203040" progId="Equation.DSMT4">
                  <p:embed/>
                </p:oleObj>
              </mc:Choice>
              <mc:Fallback>
                <p:oleObj name="Equation" r:id="rId8" imgW="1180800" imgH="203040" progId="Equation.DSMT4">
                  <p:embed/>
                  <p:pic>
                    <p:nvPicPr>
                      <p:cNvPr id="24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943" y="4747252"/>
                        <a:ext cx="2336553" cy="4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83533" r="6286" b="5738"/>
          <a:stretch/>
        </p:blipFill>
        <p:spPr>
          <a:xfrm>
            <a:off x="4163509" y="5958000"/>
            <a:ext cx="3872284" cy="63935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5" t="21377" r="16304" b="64881"/>
          <a:stretch/>
        </p:blipFill>
        <p:spPr>
          <a:xfrm>
            <a:off x="455273" y="4712192"/>
            <a:ext cx="25539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7740352" y="277813"/>
            <a:ext cx="10820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lt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+mj-lt"/>
              </a:rPr>
              <a:t>9-2</a:t>
            </a:r>
            <a:endParaRPr lang="zh-CN" alt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84649"/>
          <a:stretch/>
        </p:blipFill>
        <p:spPr>
          <a:xfrm>
            <a:off x="68506" y="930828"/>
            <a:ext cx="8967989" cy="7752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7053" r="51410" b="67829"/>
          <a:stretch/>
        </p:blipFill>
        <p:spPr>
          <a:xfrm>
            <a:off x="68506" y="1706037"/>
            <a:ext cx="2808312" cy="22322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31" t="38611" r="45430" b="59297"/>
          <a:stretch/>
        </p:blipFill>
        <p:spPr>
          <a:xfrm>
            <a:off x="2915816" y="1700808"/>
            <a:ext cx="2943824" cy="2590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47490" r="13283" b="44707"/>
          <a:stretch/>
        </p:blipFill>
        <p:spPr>
          <a:xfrm>
            <a:off x="2915816" y="1937745"/>
            <a:ext cx="5616624" cy="9663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3" t="58729" r="8654" b="38580"/>
          <a:stretch/>
        </p:blipFill>
        <p:spPr>
          <a:xfrm>
            <a:off x="2773249" y="2904046"/>
            <a:ext cx="6332512" cy="3332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65644" r="29440" b="15874"/>
          <a:stretch/>
        </p:blipFill>
        <p:spPr>
          <a:xfrm>
            <a:off x="2771800" y="3213459"/>
            <a:ext cx="2862195" cy="2009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8246" r="16139" b="73600"/>
          <a:stretch/>
        </p:blipFill>
        <p:spPr>
          <a:xfrm>
            <a:off x="2914892" y="5199145"/>
            <a:ext cx="3261020" cy="5345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57" t="17104" r="16928" b="67778"/>
          <a:stretch/>
        </p:blipFill>
        <p:spPr>
          <a:xfrm>
            <a:off x="68506" y="3938285"/>
            <a:ext cx="2808312" cy="223224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47" t="26920" r="2414" b="60875"/>
          <a:stretch/>
        </p:blipFill>
        <p:spPr>
          <a:xfrm>
            <a:off x="3266074" y="5733739"/>
            <a:ext cx="3858566" cy="35939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51" t="49763" r="13021" b="38865"/>
          <a:stretch/>
        </p:blipFill>
        <p:spPr>
          <a:xfrm>
            <a:off x="2773249" y="6046957"/>
            <a:ext cx="3640582" cy="33485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46" t="61137" r="18325" b="21745"/>
          <a:stretch/>
        </p:blipFill>
        <p:spPr>
          <a:xfrm>
            <a:off x="2773249" y="6309803"/>
            <a:ext cx="3022887" cy="504056"/>
          </a:xfrm>
          <a:prstGeom prst="rect">
            <a:avLst/>
          </a:prstGeom>
        </p:spPr>
      </p:pic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622715" y="1635607"/>
            <a:ext cx="5472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24951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129" y="2061369"/>
            <a:ext cx="3810000" cy="460375"/>
          </a:xfrm>
        </p:spPr>
        <p:txBody>
          <a:bodyPr/>
          <a:lstStyle/>
          <a:p>
            <a:r>
              <a:rPr lang="en-US" altLang="zh-CN" sz="2400" dirty="0"/>
              <a:t>KCL</a:t>
            </a:r>
            <a:r>
              <a:rPr lang="zh-CN" altLang="en-US" sz="2400" dirty="0"/>
              <a:t>相量形式</a:t>
            </a:r>
          </a:p>
        </p:txBody>
      </p:sp>
      <p:graphicFrame>
        <p:nvGraphicFramePr>
          <p:cNvPr id="24269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34629" y="2709069"/>
          <a:ext cx="345757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36" name="Equation" r:id="rId3" imgW="1523880" imgH="241200" progId="Equation.DSMT4">
                  <p:embed/>
                </p:oleObj>
              </mc:Choice>
              <mc:Fallback>
                <p:oleObj name="Equation" r:id="rId3" imgW="1523880" imgH="241200" progId="Equation.DSMT4">
                  <p:embed/>
                  <p:pic>
                    <p:nvPicPr>
                      <p:cNvPr id="2426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629" y="2709069"/>
                        <a:ext cx="345757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683692" y="3574256"/>
            <a:ext cx="3810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KVL</a:t>
            </a:r>
            <a:r>
              <a:rPr lang="zh-CN" altLang="en-US"/>
              <a:t>相量形式</a:t>
            </a:r>
          </a:p>
        </p:txBody>
      </p:sp>
      <p:graphicFrame>
        <p:nvGraphicFramePr>
          <p:cNvPr id="242694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34629" y="4293394"/>
          <a:ext cx="34099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37" name="Equation" r:id="rId5" imgW="1650960" imgH="241200" progId="Equation.DSMT4">
                  <p:embed/>
                </p:oleObj>
              </mc:Choice>
              <mc:Fallback>
                <p:oleObj name="Equation" r:id="rId5" imgW="1650960" imgH="241200" progId="Equation.DSMT4">
                  <p:embed/>
                  <p:pic>
                    <p:nvPicPr>
                      <p:cNvPr id="2426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629" y="4293394"/>
                        <a:ext cx="34099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609600" y="1305069"/>
            <a:ext cx="532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当电路中电量都是同频率的电量时：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§9-2 </a:t>
            </a:r>
            <a:r>
              <a:rPr lang="zh-CN" altLang="en-US" b="1" dirty="0"/>
              <a:t>正弦交流电路的分析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335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5"/>
            <a:ext cx="7727950" cy="5290344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+mn-ea"/>
              </a:rPr>
              <a:t>1.</a:t>
            </a:r>
            <a:r>
              <a:rPr lang="zh-CN" altLang="en-US" b="1" dirty="0">
                <a:latin typeface="+mn-ea"/>
              </a:rPr>
              <a:t>解析法：</a:t>
            </a:r>
            <a:endParaRPr lang="en-US" altLang="zh-CN" b="1" dirty="0">
              <a:latin typeface="+mn-ea"/>
            </a:endParaRPr>
          </a:p>
          <a:p>
            <a:pPr marL="355600" indent="0">
              <a:lnSpc>
                <a:spcPct val="120000"/>
              </a:lnSpc>
              <a:buNone/>
            </a:pPr>
            <a:r>
              <a:rPr lang="zh-CN" altLang="en-US" dirty="0">
                <a:latin typeface="+mn-ea"/>
              </a:rPr>
              <a:t>利用电路分析方法求解。</a:t>
            </a:r>
          </a:p>
          <a:p>
            <a:pPr marL="1343025" indent="-9652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</a:rPr>
              <a:t>注意：已知或未知的物理量要以相量形式表示，阻抗、感抗、容抗要以复数形式表示。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b="1" dirty="0">
              <a:latin typeface="+mn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+mn-ea"/>
              </a:rPr>
              <a:t>2.</a:t>
            </a:r>
            <a:r>
              <a:rPr lang="zh-CN" altLang="en-US" b="1" dirty="0">
                <a:latin typeface="+mn-ea"/>
              </a:rPr>
              <a:t>相量图法：</a:t>
            </a:r>
            <a:endParaRPr lang="en-US" altLang="zh-CN" b="1" dirty="0">
              <a:latin typeface="+mn-ea"/>
            </a:endParaRPr>
          </a:p>
          <a:p>
            <a:pPr marL="35560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+mn-ea"/>
              </a:rPr>
              <a:t>选定参考相量，分别画出相关物理量的相量图，通过平行四边形法则，确定所要求的解。 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§9-2 </a:t>
            </a:r>
            <a:r>
              <a:rPr lang="zh-CN" altLang="en-US" b="1"/>
              <a:t>正弦交流电路的分析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08304" y="260649"/>
            <a:ext cx="1154088" cy="576063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例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9-6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§9-2 </a:t>
            </a:r>
            <a:r>
              <a:rPr lang="zh-CN" altLang="en-US" b="1" dirty="0"/>
              <a:t>正弦交流电路的分析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6" r="9724" b="96371"/>
          <a:stretch/>
        </p:blipFill>
        <p:spPr>
          <a:xfrm>
            <a:off x="179512" y="980728"/>
            <a:ext cx="8124626" cy="432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27" t="40527" r="37568" b="54937"/>
          <a:stretch/>
        </p:blipFill>
        <p:spPr>
          <a:xfrm>
            <a:off x="4772026" y="2543628"/>
            <a:ext cx="2578794" cy="54005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27985" y="1516191"/>
            <a:ext cx="4536504" cy="90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电流不变，把</a:t>
            </a:r>
            <a:r>
              <a:rPr lang="en-US" altLang="zh-CN" sz="2000" i="1" dirty="0">
                <a:solidFill>
                  <a:srgbClr val="0000FF"/>
                </a:solidFill>
                <a:latin typeface="+mj-lt"/>
              </a:rPr>
              <a:t>R</a:t>
            </a: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以外电路等效为诺顿电路（电流源），且等效导纳</a:t>
            </a:r>
            <a:r>
              <a:rPr lang="en-US" altLang="zh-CN" sz="2000" i="1" dirty="0" err="1">
                <a:solidFill>
                  <a:srgbClr val="0000FF"/>
                </a:solidFill>
                <a:latin typeface="+mj-lt"/>
              </a:rPr>
              <a:t>Y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+mj-lt"/>
              </a:rPr>
              <a:t>eq</a:t>
            </a: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为</a:t>
            </a:r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0</a:t>
            </a:r>
            <a:endParaRPr lang="zh-CN" altLang="en-US" sz="20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5610" r="29057" b="75200"/>
          <a:stretch/>
        </p:blipFill>
        <p:spPr>
          <a:xfrm>
            <a:off x="179512" y="1360583"/>
            <a:ext cx="4104456" cy="22844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3" y="3717032"/>
            <a:ext cx="2428875" cy="196215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043608" y="4350308"/>
            <a:ext cx="595914" cy="54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i="1" dirty="0" err="1">
                <a:solidFill>
                  <a:srgbClr val="0000FF"/>
                </a:solidFill>
                <a:latin typeface="+mj-lt"/>
              </a:rPr>
              <a:t>Y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+mj-lt"/>
              </a:rPr>
              <a:t>eq</a:t>
            </a:r>
            <a:endParaRPr lang="zh-CN" altLang="en-US" sz="2000" baseline="-250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3" t="53095" r="43865" b="41329"/>
          <a:stretch/>
        </p:blipFill>
        <p:spPr>
          <a:xfrm>
            <a:off x="4960749" y="3165826"/>
            <a:ext cx="1296144" cy="66381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468622" y="2543628"/>
            <a:ext cx="595914" cy="54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即</a:t>
            </a:r>
            <a:endParaRPr lang="zh-CN" altLang="en-US" sz="2000" baseline="-250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468622" y="3284986"/>
            <a:ext cx="595914" cy="54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得</a:t>
            </a:r>
            <a:endParaRPr lang="zh-CN" altLang="en-US" sz="2000" baseline="-250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319590" y="4529386"/>
            <a:ext cx="1636786" cy="54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短路电流为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51520" y="5466500"/>
            <a:ext cx="2471018" cy="105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j-lt"/>
              </a:rPr>
              <a:t>诺顿等效电路：</a:t>
            </a:r>
            <a:endParaRPr lang="en-US" altLang="zh-CN" sz="1800" dirty="0">
              <a:solidFill>
                <a:srgbClr val="0000FF"/>
              </a:solidFill>
              <a:latin typeface="+mj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j-lt"/>
              </a:rPr>
              <a:t>电源置零求等效电阻，端口短路求短路电流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5" t="44807" r="52100" b="49617"/>
          <a:stretch/>
        </p:blipFill>
        <p:spPr>
          <a:xfrm>
            <a:off x="6544925" y="4997437"/>
            <a:ext cx="1195427" cy="6638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644" y="3905249"/>
            <a:ext cx="2496362" cy="1424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91" y="5248682"/>
            <a:ext cx="2092271" cy="14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b="1"/>
              <a:t>§9-3 </a:t>
            </a:r>
            <a:r>
              <a:rPr lang="zh-CN" altLang="en-US" sz="3800" b="1"/>
              <a:t>正弦交流电路的功率</a:t>
            </a:r>
          </a:p>
        </p:txBody>
      </p:sp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22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196474"/>
              </p:ext>
            </p:extLst>
          </p:nvPr>
        </p:nvGraphicFramePr>
        <p:xfrm>
          <a:off x="1258888" y="2780928"/>
          <a:ext cx="20875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1" name="Equation" r:id="rId3" imgW="723586" imgH="215806" progId="Equation.DSMT4">
                  <p:embed/>
                </p:oleObj>
              </mc:Choice>
              <mc:Fallback>
                <p:oleObj name="Equation" r:id="rId3" imgW="723586" imgH="21580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80928"/>
                        <a:ext cx="2087562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4" name="Rectangle 6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2215" name="Object 7"/>
          <p:cNvGraphicFramePr>
            <a:graphicFrameLocks noChangeAspect="1"/>
          </p:cNvGraphicFramePr>
          <p:nvPr/>
        </p:nvGraphicFramePr>
        <p:xfrm>
          <a:off x="1187450" y="3716338"/>
          <a:ext cx="22320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2" name="公式" r:id="rId5" imgW="926698" imgH="215806" progId="Equation.3">
                  <p:embed/>
                </p:oleObj>
              </mc:Choice>
              <mc:Fallback>
                <p:oleObj name="公式" r:id="rId5" imgW="926698" imgH="21580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16338"/>
                        <a:ext cx="223202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6" name="Rectangle 8"/>
          <p:cNvSpPr>
            <a:spLocks noChangeArrowheads="1"/>
          </p:cNvSpPr>
          <p:nvPr/>
        </p:nvSpPr>
        <p:spPr bwMode="auto">
          <a:xfrm>
            <a:off x="0" y="3170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22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768552"/>
              </p:ext>
            </p:extLst>
          </p:nvPr>
        </p:nvGraphicFramePr>
        <p:xfrm>
          <a:off x="1187450" y="4509120"/>
          <a:ext cx="28797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3" name="公式" r:id="rId7" imgW="1206500" imgH="228600" progId="Equation.3">
                  <p:embed/>
                </p:oleObj>
              </mc:Choice>
              <mc:Fallback>
                <p:oleObj name="公式" r:id="rId7" imgW="12065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09120"/>
                        <a:ext cx="2879725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22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7043"/>
              </p:ext>
            </p:extLst>
          </p:nvPr>
        </p:nvGraphicFramePr>
        <p:xfrm>
          <a:off x="1692399" y="5369272"/>
          <a:ext cx="30956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4" name="公式" r:id="rId9" imgW="1244060" imgH="215806" progId="Equation.3">
                  <p:embed/>
                </p:oleObj>
              </mc:Choice>
              <mc:Fallback>
                <p:oleObj name="公式" r:id="rId9" imgW="1244060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399" y="5369272"/>
                        <a:ext cx="309562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20" name="Rectangle 12"/>
          <p:cNvSpPr>
            <a:spLocks noChangeArrowheads="1"/>
          </p:cNvSpPr>
          <p:nvPr/>
        </p:nvSpPr>
        <p:spPr bwMode="auto">
          <a:xfrm>
            <a:off x="0" y="304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2224" name="Text Box 16"/>
          <p:cNvSpPr txBox="1">
            <a:spLocks noChangeArrowheads="1"/>
          </p:cNvSpPr>
          <p:nvPr/>
        </p:nvSpPr>
        <p:spPr bwMode="auto">
          <a:xfrm>
            <a:off x="539750" y="1196752"/>
            <a:ext cx="4719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一、</a:t>
            </a:r>
            <a:r>
              <a:rPr lang="en-US" altLang="zh-CN" sz="3200" b="1" i="1" dirty="0">
                <a:latin typeface="+mn-ea"/>
                <a:ea typeface="+mn-ea"/>
              </a:rPr>
              <a:t>R</a:t>
            </a:r>
            <a:r>
              <a:rPr lang="zh-CN" altLang="en-US" sz="3200" b="1" dirty="0">
                <a:latin typeface="+mn-ea"/>
                <a:ea typeface="+mn-ea"/>
              </a:rPr>
              <a:t>、</a:t>
            </a:r>
            <a:r>
              <a:rPr lang="en-US" altLang="zh-CN" sz="3200" b="1" i="1" dirty="0">
                <a:latin typeface="+mn-ea"/>
                <a:ea typeface="+mn-ea"/>
              </a:rPr>
              <a:t>L</a:t>
            </a:r>
            <a:r>
              <a:rPr lang="zh-CN" altLang="en-US" sz="3200" b="1" dirty="0">
                <a:latin typeface="+mn-ea"/>
                <a:ea typeface="+mn-ea"/>
              </a:rPr>
              <a:t>、</a:t>
            </a:r>
            <a:r>
              <a:rPr lang="en-US" altLang="zh-CN" sz="3200" b="1" i="1" dirty="0">
                <a:latin typeface="+mn-ea"/>
                <a:ea typeface="+mn-ea"/>
              </a:rPr>
              <a:t>C</a:t>
            </a:r>
            <a:r>
              <a:rPr lang="en-US" altLang="zh-CN" sz="3200" b="1" dirty="0">
                <a:latin typeface="+mn-ea"/>
                <a:ea typeface="+mn-ea"/>
              </a:rPr>
              <a:t> </a:t>
            </a:r>
            <a:r>
              <a:rPr lang="zh-CN" altLang="en-US" sz="3200" b="1" dirty="0">
                <a:latin typeface="+mn-ea"/>
                <a:ea typeface="+mn-ea"/>
              </a:rPr>
              <a:t>元件的功率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222225" name="Text Box 17"/>
          <p:cNvSpPr txBox="1">
            <a:spLocks noChangeArrowheads="1"/>
          </p:cNvSpPr>
          <p:nvPr/>
        </p:nvSpPr>
        <p:spPr bwMode="auto">
          <a:xfrm>
            <a:off x="827088" y="2060848"/>
            <a:ext cx="3280065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1</a:t>
            </a:r>
            <a:r>
              <a:rPr lang="zh-CN" altLang="en-US" sz="2400" b="1" dirty="0">
                <a:latin typeface="+mn-ea"/>
                <a:ea typeface="+mn-ea"/>
              </a:rPr>
              <a:t>） 电阻元件的功率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2222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64890"/>
            <a:ext cx="3238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30" name="Picture 2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1064890"/>
            <a:ext cx="32575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31" name="Picture 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64890"/>
            <a:ext cx="3238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2239" name="Object 3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901238"/>
              </p:ext>
            </p:extLst>
          </p:nvPr>
        </p:nvGraphicFramePr>
        <p:xfrm>
          <a:off x="4140200" y="4365104"/>
          <a:ext cx="37449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35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365104"/>
                        <a:ext cx="37449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0"/>
                                        <p:tgtEl>
                                          <p:spTgt spid="22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0"/>
                                        <p:tgtEl>
                                          <p:spTgt spid="22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b="1"/>
              <a:t>§9-3 </a:t>
            </a:r>
            <a:r>
              <a:rPr lang="zh-CN" altLang="en-US" sz="3800" b="1"/>
              <a:t>正弦交流电路的功率</a:t>
            </a:r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789" name="Rectangle 5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791" name="Rectangle 7"/>
          <p:cNvSpPr>
            <a:spLocks noChangeArrowheads="1"/>
          </p:cNvSpPr>
          <p:nvPr/>
        </p:nvSpPr>
        <p:spPr bwMode="auto">
          <a:xfrm>
            <a:off x="0" y="3170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793" name="Rectangle 9"/>
          <p:cNvSpPr>
            <a:spLocks noChangeArrowheads="1"/>
          </p:cNvSpPr>
          <p:nvPr/>
        </p:nvSpPr>
        <p:spPr bwMode="auto">
          <a:xfrm>
            <a:off x="0" y="3175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0" y="3074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797" name="Text Box 13"/>
          <p:cNvSpPr txBox="1">
            <a:spLocks noChangeArrowheads="1"/>
          </p:cNvSpPr>
          <p:nvPr/>
        </p:nvSpPr>
        <p:spPr bwMode="auto">
          <a:xfrm>
            <a:off x="539750" y="1196752"/>
            <a:ext cx="4719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一、</a:t>
            </a:r>
            <a:r>
              <a:rPr lang="en-US" altLang="zh-CN" sz="3200" b="1" i="1" dirty="0">
                <a:latin typeface="+mn-ea"/>
                <a:ea typeface="+mn-ea"/>
              </a:rPr>
              <a:t>R</a:t>
            </a:r>
            <a:r>
              <a:rPr lang="zh-CN" altLang="en-US" sz="3200" b="1" dirty="0">
                <a:latin typeface="+mn-ea"/>
                <a:ea typeface="+mn-ea"/>
              </a:rPr>
              <a:t>、</a:t>
            </a:r>
            <a:r>
              <a:rPr lang="en-US" altLang="zh-CN" sz="3200" b="1" i="1" dirty="0">
                <a:latin typeface="+mn-ea"/>
                <a:ea typeface="+mn-ea"/>
              </a:rPr>
              <a:t>L</a:t>
            </a:r>
            <a:r>
              <a:rPr lang="zh-CN" altLang="en-US" sz="3200" b="1" dirty="0">
                <a:latin typeface="+mn-ea"/>
                <a:ea typeface="+mn-ea"/>
              </a:rPr>
              <a:t>、</a:t>
            </a:r>
            <a:r>
              <a:rPr lang="en-US" altLang="zh-CN" sz="3200" b="1" i="1" dirty="0">
                <a:latin typeface="+mn-ea"/>
                <a:ea typeface="+mn-ea"/>
              </a:rPr>
              <a:t>C</a:t>
            </a:r>
            <a:r>
              <a:rPr lang="en-US" altLang="zh-CN" sz="3200" b="1" dirty="0">
                <a:latin typeface="+mn-ea"/>
                <a:ea typeface="+mn-ea"/>
              </a:rPr>
              <a:t> </a:t>
            </a:r>
            <a:r>
              <a:rPr lang="zh-CN" altLang="en-US" sz="3200" b="1" dirty="0">
                <a:latin typeface="+mn-ea"/>
                <a:ea typeface="+mn-ea"/>
              </a:rPr>
              <a:t>元件的功率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246798" name="Text Box 14"/>
          <p:cNvSpPr txBox="1">
            <a:spLocks noChangeArrowheads="1"/>
          </p:cNvSpPr>
          <p:nvPr/>
        </p:nvSpPr>
        <p:spPr bwMode="auto">
          <a:xfrm>
            <a:off x="827088" y="2060848"/>
            <a:ext cx="3280065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1</a:t>
            </a:r>
            <a:r>
              <a:rPr lang="zh-CN" altLang="en-US" sz="2400" b="1" dirty="0">
                <a:latin typeface="+mn-ea"/>
                <a:ea typeface="+mn-ea"/>
              </a:rPr>
              <a:t>） 电阻元件的功率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24680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64890"/>
            <a:ext cx="3238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80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1064890"/>
            <a:ext cx="32575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803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64890"/>
            <a:ext cx="3238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80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203127"/>
            <a:ext cx="1809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807" name="Rectangle 23"/>
          <p:cNvSpPr>
            <a:spLocks noChangeArrowheads="1"/>
          </p:cNvSpPr>
          <p:nvPr/>
        </p:nvSpPr>
        <p:spPr bwMode="auto">
          <a:xfrm>
            <a:off x="1331913" y="4809233"/>
            <a:ext cx="360045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——</a:t>
            </a:r>
            <a:r>
              <a:rPr lang="zh-CN" altLang="en-US" b="1" dirty="0"/>
              <a:t>平均功率</a:t>
            </a:r>
          </a:p>
          <a:p>
            <a:pPr marL="0" indent="0">
              <a:buNone/>
            </a:pPr>
            <a:r>
              <a:rPr lang="zh-CN" altLang="en-US" b="1" dirty="0"/>
              <a:t>（有功功率）</a:t>
            </a:r>
          </a:p>
        </p:txBody>
      </p:sp>
      <p:graphicFrame>
        <p:nvGraphicFramePr>
          <p:cNvPr id="24680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88992"/>
              </p:ext>
            </p:extLst>
          </p:nvPr>
        </p:nvGraphicFramePr>
        <p:xfrm>
          <a:off x="971550" y="2708920"/>
          <a:ext cx="367188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86" name="公式" r:id="rId7" imgW="1879600" imgH="482600" progId="Equation.3">
                  <p:embed/>
                </p:oleObj>
              </mc:Choice>
              <mc:Fallback>
                <p:oleObj name="公式" r:id="rId7" imgW="1879600" imgH="482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08920"/>
                        <a:ext cx="3671888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874362"/>
              </p:ext>
            </p:extLst>
          </p:nvPr>
        </p:nvGraphicFramePr>
        <p:xfrm>
          <a:off x="1331640" y="3717032"/>
          <a:ext cx="2205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87" name="Equation" r:id="rId9" imgW="1155600" imgH="419040" progId="Equation.DSMT4">
                  <p:embed/>
                </p:oleObj>
              </mc:Choice>
              <mc:Fallback>
                <p:oleObj name="Equation" r:id="rId9" imgW="1155600" imgH="41904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717032"/>
                        <a:ext cx="2205038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6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6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0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4479925" y="28940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zh-CN"/>
          </a:p>
        </p:txBody>
      </p:sp>
      <p:graphicFrame>
        <p:nvGraphicFramePr>
          <p:cNvPr id="2242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483191"/>
              </p:ext>
            </p:extLst>
          </p:nvPr>
        </p:nvGraphicFramePr>
        <p:xfrm>
          <a:off x="1619076" y="1988840"/>
          <a:ext cx="17287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53" name="公式" r:id="rId3" imgW="723586" imgH="215806" progId="Equation.3">
                  <p:embed/>
                </p:oleObj>
              </mc:Choice>
              <mc:Fallback>
                <p:oleObj name="公式" r:id="rId3" imgW="723586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076" y="1988840"/>
                        <a:ext cx="1728788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1" name="Rectangle 5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4262" name="Rectangle 6"/>
          <p:cNvSpPr>
            <a:spLocks noChangeArrowheads="1"/>
          </p:cNvSpPr>
          <p:nvPr/>
        </p:nvSpPr>
        <p:spPr bwMode="auto">
          <a:xfrm>
            <a:off x="0" y="-242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4263" name="Object 7"/>
          <p:cNvGraphicFramePr>
            <a:graphicFrameLocks noChangeAspect="1"/>
          </p:cNvGraphicFramePr>
          <p:nvPr/>
        </p:nvGraphicFramePr>
        <p:xfrm>
          <a:off x="1403350" y="2565400"/>
          <a:ext cx="28082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54" name="公式" r:id="rId5" imgW="1345616" imgH="393529" progId="Equation.3">
                  <p:embed/>
                </p:oleObj>
              </mc:Choice>
              <mc:Fallback>
                <p:oleObj name="公式" r:id="rId5" imgW="1345616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565400"/>
                        <a:ext cx="2808288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4" name="Rectangle 8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4265" name="Object 9"/>
          <p:cNvGraphicFramePr>
            <a:graphicFrameLocks noChangeAspect="1"/>
          </p:cNvGraphicFramePr>
          <p:nvPr/>
        </p:nvGraphicFramePr>
        <p:xfrm>
          <a:off x="1316038" y="3486150"/>
          <a:ext cx="363378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55" name="Equation" r:id="rId7" imgW="1434960" imgH="228600" progId="Equation.DSMT4">
                  <p:embed/>
                </p:oleObj>
              </mc:Choice>
              <mc:Fallback>
                <p:oleObj name="Equation" r:id="rId7" imgW="143496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486150"/>
                        <a:ext cx="3633787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6" name="Rectangle 10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42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696956"/>
              </p:ext>
            </p:extLst>
          </p:nvPr>
        </p:nvGraphicFramePr>
        <p:xfrm>
          <a:off x="1403648" y="4149725"/>
          <a:ext cx="40322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56" name="公式" r:id="rId9" imgW="1726920" imgH="482400" progId="Equation.3">
                  <p:embed/>
                </p:oleObj>
              </mc:Choice>
              <mc:Fallback>
                <p:oleObj name="公式" r:id="rId9" imgW="1726920" imgH="48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149725"/>
                        <a:ext cx="4032250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8" name="Rectangle 12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4271" name="Rectangle 15"/>
          <p:cNvSpPr>
            <a:spLocks noChangeArrowheads="1"/>
          </p:cNvSpPr>
          <p:nvPr/>
        </p:nvSpPr>
        <p:spPr bwMode="auto">
          <a:xfrm>
            <a:off x="0" y="2990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4277" name="Text Box 21"/>
          <p:cNvSpPr txBox="1">
            <a:spLocks noChangeArrowheads="1"/>
          </p:cNvSpPr>
          <p:nvPr/>
        </p:nvSpPr>
        <p:spPr bwMode="auto">
          <a:xfrm>
            <a:off x="468313" y="1052736"/>
            <a:ext cx="40991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（</a:t>
            </a:r>
            <a:r>
              <a:rPr lang="en-US" altLang="zh-CN" sz="3200" b="1" dirty="0">
                <a:latin typeface="+mn-ea"/>
                <a:ea typeface="+mn-ea"/>
              </a:rPr>
              <a:t>2</a:t>
            </a:r>
            <a:r>
              <a:rPr lang="zh-CN" altLang="en-US" sz="3200" b="1" dirty="0">
                <a:latin typeface="+mn-ea"/>
                <a:ea typeface="+mn-ea"/>
              </a:rPr>
              <a:t>）电感元件的功率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224278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040482"/>
            <a:ext cx="2808288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79" name="Freeform 23"/>
          <p:cNvSpPr>
            <a:spLocks/>
          </p:cNvSpPr>
          <p:nvPr/>
        </p:nvSpPr>
        <p:spPr bwMode="auto">
          <a:xfrm>
            <a:off x="6589713" y="2037432"/>
            <a:ext cx="1727200" cy="587375"/>
          </a:xfrm>
          <a:custGeom>
            <a:avLst/>
            <a:gdLst>
              <a:gd name="T0" fmla="*/ 0 w 1088"/>
              <a:gd name="T1" fmla="*/ 189 h 370"/>
              <a:gd name="T2" fmla="*/ 272 w 1088"/>
              <a:gd name="T3" fmla="*/ 7 h 370"/>
              <a:gd name="T4" fmla="*/ 589 w 1088"/>
              <a:gd name="T5" fmla="*/ 234 h 370"/>
              <a:gd name="T6" fmla="*/ 816 w 1088"/>
              <a:gd name="T7" fmla="*/ 370 h 370"/>
              <a:gd name="T8" fmla="*/ 1088 w 1088"/>
              <a:gd name="T9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70">
                <a:moveTo>
                  <a:pt x="0" y="189"/>
                </a:moveTo>
                <a:cubicBezTo>
                  <a:pt x="87" y="94"/>
                  <a:pt x="174" y="0"/>
                  <a:pt x="272" y="7"/>
                </a:cubicBezTo>
                <a:cubicBezTo>
                  <a:pt x="370" y="14"/>
                  <a:pt x="498" y="174"/>
                  <a:pt x="589" y="234"/>
                </a:cubicBezTo>
                <a:cubicBezTo>
                  <a:pt x="680" y="294"/>
                  <a:pt x="733" y="370"/>
                  <a:pt x="816" y="370"/>
                </a:cubicBezTo>
                <a:cubicBezTo>
                  <a:pt x="899" y="370"/>
                  <a:pt x="993" y="302"/>
                  <a:pt x="1088" y="234"/>
                </a:cubicBez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4280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1716757"/>
            <a:ext cx="2762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81" name="Picture 2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769270"/>
            <a:ext cx="2857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82" name="Freeform 26"/>
          <p:cNvSpPr>
            <a:spLocks/>
          </p:cNvSpPr>
          <p:nvPr/>
        </p:nvSpPr>
        <p:spPr bwMode="auto">
          <a:xfrm>
            <a:off x="6516688" y="1643732"/>
            <a:ext cx="1873250" cy="1560513"/>
          </a:xfrm>
          <a:custGeom>
            <a:avLst/>
            <a:gdLst>
              <a:gd name="T0" fmla="*/ 0 w 1180"/>
              <a:gd name="T1" fmla="*/ 454 h 983"/>
              <a:gd name="T2" fmla="*/ 182 w 1180"/>
              <a:gd name="T3" fmla="*/ 0 h 983"/>
              <a:gd name="T4" fmla="*/ 318 w 1180"/>
              <a:gd name="T5" fmla="*/ 454 h 983"/>
              <a:gd name="T6" fmla="*/ 454 w 1180"/>
              <a:gd name="T7" fmla="*/ 907 h 983"/>
              <a:gd name="T8" fmla="*/ 726 w 1180"/>
              <a:gd name="T9" fmla="*/ 0 h 983"/>
              <a:gd name="T10" fmla="*/ 998 w 1180"/>
              <a:gd name="T11" fmla="*/ 907 h 983"/>
              <a:gd name="T12" fmla="*/ 1180 w 1180"/>
              <a:gd name="T13" fmla="*/ 45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0" h="983">
                <a:moveTo>
                  <a:pt x="0" y="454"/>
                </a:moveTo>
                <a:cubicBezTo>
                  <a:pt x="64" y="227"/>
                  <a:pt x="129" y="0"/>
                  <a:pt x="182" y="0"/>
                </a:cubicBezTo>
                <a:cubicBezTo>
                  <a:pt x="235" y="0"/>
                  <a:pt x="273" y="303"/>
                  <a:pt x="318" y="454"/>
                </a:cubicBezTo>
                <a:cubicBezTo>
                  <a:pt x="363" y="605"/>
                  <a:pt x="386" y="983"/>
                  <a:pt x="454" y="907"/>
                </a:cubicBezTo>
                <a:cubicBezTo>
                  <a:pt x="522" y="831"/>
                  <a:pt x="635" y="0"/>
                  <a:pt x="726" y="0"/>
                </a:cubicBezTo>
                <a:cubicBezTo>
                  <a:pt x="817" y="0"/>
                  <a:pt x="922" y="831"/>
                  <a:pt x="998" y="907"/>
                </a:cubicBezTo>
                <a:cubicBezTo>
                  <a:pt x="1074" y="983"/>
                  <a:pt x="1127" y="718"/>
                  <a:pt x="1180" y="45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4283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400845"/>
            <a:ext cx="323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84" name="Picture 2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445125"/>
            <a:ext cx="3529012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291" name="Picture 35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788195"/>
            <a:ext cx="1866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99" name="Rectangle 43"/>
          <p:cNvSpPr>
            <a:spLocks noGrp="1" noChangeArrowheads="1"/>
          </p:cNvSpPr>
          <p:nvPr>
            <p:ph type="title"/>
          </p:nvPr>
        </p:nvSpPr>
        <p:spPr>
          <a:xfrm>
            <a:off x="611560" y="260350"/>
            <a:ext cx="7941890" cy="561975"/>
          </a:xfrm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pic>
        <p:nvPicPr>
          <p:cNvPr id="224300" name="Picture 44"/>
          <p:cNvPicPr>
            <a:picLocks noChangeAspect="1" noChangeArrowheads="1"/>
          </p:cNvPicPr>
          <p:nvPr/>
        </p:nvPicPr>
        <p:blipFill>
          <a:blip r:embed="rId17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659857"/>
            <a:ext cx="14478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2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22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196752"/>
            <a:ext cx="4465638" cy="79216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+mn-ea"/>
              </a:rPr>
              <a:t>（</a:t>
            </a:r>
            <a:r>
              <a:rPr lang="en-US" altLang="zh-CN" sz="3200" b="1" dirty="0">
                <a:latin typeface="+mn-ea"/>
              </a:rPr>
              <a:t>3</a:t>
            </a:r>
            <a:r>
              <a:rPr lang="zh-CN" altLang="en-US" sz="3200" b="1" dirty="0">
                <a:latin typeface="+mn-ea"/>
              </a:rPr>
              <a:t>）电容元件的功率</a:t>
            </a:r>
          </a:p>
        </p:txBody>
      </p:sp>
      <p:sp>
        <p:nvSpPr>
          <p:cNvPr id="223235" name="Rectangle 3"/>
          <p:cNvSpPr>
            <a:spLocks noChangeArrowheads="1"/>
          </p:cNvSpPr>
          <p:nvPr/>
        </p:nvSpPr>
        <p:spPr bwMode="auto">
          <a:xfrm>
            <a:off x="4479925" y="28940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223237" name="Rectangle 5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3238" name="Rectangle 6"/>
          <p:cNvSpPr>
            <a:spLocks noChangeArrowheads="1"/>
          </p:cNvSpPr>
          <p:nvPr/>
        </p:nvSpPr>
        <p:spPr bwMode="auto">
          <a:xfrm>
            <a:off x="0" y="-242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3240" name="Rectangle 8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3242" name="Rectangle 10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3244" name="Rectangle 12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3245" name="Object 13"/>
          <p:cNvGraphicFramePr>
            <a:graphicFrameLocks noChangeAspect="1"/>
          </p:cNvGraphicFramePr>
          <p:nvPr/>
        </p:nvGraphicFramePr>
        <p:xfrm>
          <a:off x="1835150" y="2205038"/>
          <a:ext cx="17287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7" name="公式" r:id="rId3" imgW="723586" imgH="215806" progId="Equation.3">
                  <p:embed/>
                </p:oleObj>
              </mc:Choice>
              <mc:Fallback>
                <p:oleObj name="公式" r:id="rId3" imgW="723586" imgH="21580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205038"/>
                        <a:ext cx="1728788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3247" name="Rectangle 15"/>
          <p:cNvSpPr>
            <a:spLocks noChangeArrowheads="1"/>
          </p:cNvSpPr>
          <p:nvPr/>
        </p:nvSpPr>
        <p:spPr bwMode="auto">
          <a:xfrm>
            <a:off x="0" y="2990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3248" name="Object 16"/>
          <p:cNvGraphicFramePr>
            <a:graphicFrameLocks noChangeAspect="1"/>
          </p:cNvGraphicFramePr>
          <p:nvPr/>
        </p:nvGraphicFramePr>
        <p:xfrm>
          <a:off x="1547813" y="2708275"/>
          <a:ext cx="30972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8" name="公式" r:id="rId5" imgW="1320227" imgH="393529" progId="Equation.3">
                  <p:embed/>
                </p:oleObj>
              </mc:Choice>
              <mc:Fallback>
                <p:oleObj name="公式" r:id="rId5" imgW="1320227" imgH="3935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708275"/>
                        <a:ext cx="3097212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0" name="Object 18"/>
          <p:cNvGraphicFramePr>
            <a:graphicFrameLocks noChangeAspect="1"/>
          </p:cNvGraphicFramePr>
          <p:nvPr/>
        </p:nvGraphicFramePr>
        <p:xfrm>
          <a:off x="1301750" y="3573463"/>
          <a:ext cx="35687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9" name="Equation" r:id="rId7" imgW="1549080" imgH="228600" progId="Equation.DSMT4">
                  <p:embed/>
                </p:oleObj>
              </mc:Choice>
              <mc:Fallback>
                <p:oleObj name="Equation" r:id="rId7" imgW="154908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573463"/>
                        <a:ext cx="3568700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51" name="Rectangle 19"/>
          <p:cNvSpPr>
            <a:spLocks noChangeArrowheads="1"/>
          </p:cNvSpPr>
          <p:nvPr/>
        </p:nvSpPr>
        <p:spPr bwMode="auto">
          <a:xfrm>
            <a:off x="0" y="2943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3252" name="Object 20"/>
          <p:cNvGraphicFramePr>
            <a:graphicFrameLocks noChangeAspect="1"/>
          </p:cNvGraphicFramePr>
          <p:nvPr/>
        </p:nvGraphicFramePr>
        <p:xfrm>
          <a:off x="1258888" y="4149725"/>
          <a:ext cx="42481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30" name="公式" r:id="rId9" imgW="1841500" imgH="482600" progId="Equation.3">
                  <p:embed/>
                </p:oleObj>
              </mc:Choice>
              <mc:Fallback>
                <p:oleObj name="公式" r:id="rId9" imgW="1841500" imgH="482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149725"/>
                        <a:ext cx="4248150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3261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053419"/>
            <a:ext cx="2808287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62" name="Freeform 30"/>
          <p:cNvSpPr>
            <a:spLocks/>
          </p:cNvSpPr>
          <p:nvPr/>
        </p:nvSpPr>
        <p:spPr bwMode="auto">
          <a:xfrm>
            <a:off x="6589713" y="2064656"/>
            <a:ext cx="1727200" cy="587375"/>
          </a:xfrm>
          <a:custGeom>
            <a:avLst/>
            <a:gdLst>
              <a:gd name="T0" fmla="*/ 0 w 1088"/>
              <a:gd name="T1" fmla="*/ 189 h 370"/>
              <a:gd name="T2" fmla="*/ 272 w 1088"/>
              <a:gd name="T3" fmla="*/ 7 h 370"/>
              <a:gd name="T4" fmla="*/ 589 w 1088"/>
              <a:gd name="T5" fmla="*/ 234 h 370"/>
              <a:gd name="T6" fmla="*/ 816 w 1088"/>
              <a:gd name="T7" fmla="*/ 370 h 370"/>
              <a:gd name="T8" fmla="*/ 1088 w 1088"/>
              <a:gd name="T9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70">
                <a:moveTo>
                  <a:pt x="0" y="189"/>
                </a:moveTo>
                <a:cubicBezTo>
                  <a:pt x="87" y="94"/>
                  <a:pt x="174" y="0"/>
                  <a:pt x="272" y="7"/>
                </a:cubicBezTo>
                <a:cubicBezTo>
                  <a:pt x="370" y="14"/>
                  <a:pt x="498" y="174"/>
                  <a:pt x="589" y="234"/>
                </a:cubicBezTo>
                <a:cubicBezTo>
                  <a:pt x="680" y="294"/>
                  <a:pt x="733" y="370"/>
                  <a:pt x="816" y="370"/>
                </a:cubicBezTo>
                <a:cubicBezTo>
                  <a:pt x="899" y="370"/>
                  <a:pt x="993" y="302"/>
                  <a:pt x="1088" y="234"/>
                </a:cubicBez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3263" name="Picture 31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729694"/>
            <a:ext cx="1871663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264" name="Picture 3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38" y="1601106"/>
            <a:ext cx="3714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65" name="Freeform 33"/>
          <p:cNvSpPr>
            <a:spLocks/>
          </p:cNvSpPr>
          <p:nvPr/>
        </p:nvSpPr>
        <p:spPr bwMode="auto">
          <a:xfrm>
            <a:off x="6588125" y="1440769"/>
            <a:ext cx="1800225" cy="1908175"/>
          </a:xfrm>
          <a:custGeom>
            <a:avLst/>
            <a:gdLst>
              <a:gd name="T0" fmla="*/ 0 w 1134"/>
              <a:gd name="T1" fmla="*/ 620 h 1202"/>
              <a:gd name="T2" fmla="*/ 136 w 1134"/>
              <a:gd name="T3" fmla="*/ 1119 h 1202"/>
              <a:gd name="T4" fmla="*/ 409 w 1134"/>
              <a:gd name="T5" fmla="*/ 121 h 1202"/>
              <a:gd name="T6" fmla="*/ 681 w 1134"/>
              <a:gd name="T7" fmla="*/ 1074 h 1202"/>
              <a:gd name="T8" fmla="*/ 953 w 1134"/>
              <a:gd name="T9" fmla="*/ 76 h 1202"/>
              <a:gd name="T10" fmla="*/ 1134 w 1134"/>
              <a:gd name="T11" fmla="*/ 620 h 1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4" h="1202">
                <a:moveTo>
                  <a:pt x="0" y="620"/>
                </a:moveTo>
                <a:cubicBezTo>
                  <a:pt x="34" y="911"/>
                  <a:pt x="68" y="1202"/>
                  <a:pt x="136" y="1119"/>
                </a:cubicBezTo>
                <a:cubicBezTo>
                  <a:pt x="204" y="1036"/>
                  <a:pt x="318" y="128"/>
                  <a:pt x="409" y="121"/>
                </a:cubicBezTo>
                <a:cubicBezTo>
                  <a:pt x="500" y="114"/>
                  <a:pt x="590" y="1082"/>
                  <a:pt x="681" y="1074"/>
                </a:cubicBezTo>
                <a:cubicBezTo>
                  <a:pt x="772" y="1066"/>
                  <a:pt x="878" y="152"/>
                  <a:pt x="953" y="76"/>
                </a:cubicBezTo>
                <a:cubicBezTo>
                  <a:pt x="1028" y="0"/>
                  <a:pt x="1081" y="310"/>
                  <a:pt x="1134" y="62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3266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702706"/>
            <a:ext cx="25717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268" name="Picture 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373688"/>
            <a:ext cx="31623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274" name="Picture 42"/>
          <p:cNvPicPr>
            <a:picLocks noChangeAspect="1" noChangeArrowheads="1"/>
          </p:cNvPicPr>
          <p:nvPr/>
        </p:nvPicPr>
        <p:blipFill>
          <a:blip r:embed="rId16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588656"/>
            <a:ext cx="149542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2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22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2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26" y="1572943"/>
            <a:ext cx="3235476" cy="15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5287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1786146"/>
              </p:ext>
            </p:extLst>
          </p:nvPr>
        </p:nvGraphicFramePr>
        <p:xfrm>
          <a:off x="755576" y="2492896"/>
          <a:ext cx="489585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3" name="Equation" r:id="rId4" imgW="2958840" imgH="863280" progId="Equation.DSMT4">
                  <p:embed/>
                </p:oleObj>
              </mc:Choice>
              <mc:Fallback>
                <p:oleObj name="Equation" r:id="rId4" imgW="2958840" imgH="8632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92896"/>
                        <a:ext cx="4895850" cy="173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609600" y="1124744"/>
            <a:ext cx="5618584" cy="81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dirty="0">
                <a:latin typeface="+mj-lt"/>
                <a:ea typeface="+mn-ea"/>
              </a:rPr>
              <a:t>二、</a:t>
            </a:r>
            <a:r>
              <a:rPr lang="en-US" altLang="zh-CN" sz="3200" i="1" dirty="0">
                <a:latin typeface="+mj-lt"/>
                <a:ea typeface="+mn-ea"/>
              </a:rPr>
              <a:t>RLC</a:t>
            </a:r>
            <a:r>
              <a:rPr lang="en-US" altLang="zh-CN" sz="3200" dirty="0">
                <a:latin typeface="+mj-lt"/>
                <a:ea typeface="+mn-ea"/>
              </a:rPr>
              <a:t> </a:t>
            </a:r>
            <a:r>
              <a:rPr lang="zh-CN" altLang="en-US" sz="3200" dirty="0">
                <a:latin typeface="+mj-lt"/>
                <a:ea typeface="+mn-ea"/>
              </a:rPr>
              <a:t>串联电路吸收的功率</a:t>
            </a:r>
          </a:p>
          <a:p>
            <a:endParaRPr lang="en-US" altLang="zh-CN" dirty="0">
              <a:latin typeface="+mj-lt"/>
              <a:ea typeface="+mn-ea"/>
            </a:endParaRPr>
          </a:p>
        </p:txBody>
      </p:sp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1042912" y="4221683"/>
            <a:ext cx="1878011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</a:rPr>
              <a:t>不可逆部分，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</a:rPr>
              <a:t>电阻吸收的功率</a:t>
            </a:r>
          </a:p>
        </p:txBody>
      </p:sp>
      <p:sp>
        <p:nvSpPr>
          <p:cNvPr id="225290" name="Line 10"/>
          <p:cNvSpPr>
            <a:spLocks noChangeShapeType="1"/>
          </p:cNvSpPr>
          <p:nvPr/>
        </p:nvSpPr>
        <p:spPr bwMode="auto">
          <a:xfrm flipV="1">
            <a:off x="1619176" y="4005783"/>
            <a:ext cx="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25291" name="Line 11"/>
          <p:cNvSpPr>
            <a:spLocks noChangeShapeType="1"/>
          </p:cNvSpPr>
          <p:nvPr/>
        </p:nvSpPr>
        <p:spPr bwMode="auto">
          <a:xfrm flipV="1">
            <a:off x="4140126" y="4077221"/>
            <a:ext cx="0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225292" name="Text Box 12"/>
          <p:cNvSpPr txBox="1">
            <a:spLocks noChangeArrowheads="1"/>
          </p:cNvSpPr>
          <p:nvPr/>
        </p:nvSpPr>
        <p:spPr bwMode="auto">
          <a:xfrm>
            <a:off x="3490838" y="4293121"/>
            <a:ext cx="1441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</a:rPr>
              <a:t>可逆部分</a:t>
            </a:r>
          </a:p>
        </p:txBody>
      </p:sp>
      <p:sp>
        <p:nvSpPr>
          <p:cNvPr id="225301" name="Freeform 21"/>
          <p:cNvSpPr>
            <a:spLocks/>
          </p:cNvSpPr>
          <p:nvPr/>
        </p:nvSpPr>
        <p:spPr bwMode="auto">
          <a:xfrm>
            <a:off x="6156325" y="3549998"/>
            <a:ext cx="2232099" cy="2039242"/>
          </a:xfrm>
          <a:custGeom>
            <a:avLst/>
            <a:gdLst>
              <a:gd name="T0" fmla="*/ 0 w 1180"/>
              <a:gd name="T1" fmla="*/ 454 h 983"/>
              <a:gd name="T2" fmla="*/ 182 w 1180"/>
              <a:gd name="T3" fmla="*/ 0 h 983"/>
              <a:gd name="T4" fmla="*/ 318 w 1180"/>
              <a:gd name="T5" fmla="*/ 454 h 983"/>
              <a:gd name="T6" fmla="*/ 454 w 1180"/>
              <a:gd name="T7" fmla="*/ 907 h 983"/>
              <a:gd name="T8" fmla="*/ 726 w 1180"/>
              <a:gd name="T9" fmla="*/ 0 h 983"/>
              <a:gd name="T10" fmla="*/ 998 w 1180"/>
              <a:gd name="T11" fmla="*/ 907 h 983"/>
              <a:gd name="T12" fmla="*/ 1180 w 1180"/>
              <a:gd name="T13" fmla="*/ 45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0" h="983">
                <a:moveTo>
                  <a:pt x="0" y="454"/>
                </a:moveTo>
                <a:cubicBezTo>
                  <a:pt x="64" y="227"/>
                  <a:pt x="129" y="0"/>
                  <a:pt x="182" y="0"/>
                </a:cubicBezTo>
                <a:cubicBezTo>
                  <a:pt x="235" y="0"/>
                  <a:pt x="273" y="303"/>
                  <a:pt x="318" y="454"/>
                </a:cubicBezTo>
                <a:cubicBezTo>
                  <a:pt x="363" y="605"/>
                  <a:pt x="386" y="983"/>
                  <a:pt x="454" y="907"/>
                </a:cubicBezTo>
                <a:cubicBezTo>
                  <a:pt x="522" y="831"/>
                  <a:pt x="635" y="0"/>
                  <a:pt x="726" y="0"/>
                </a:cubicBezTo>
                <a:cubicBezTo>
                  <a:pt x="817" y="0"/>
                  <a:pt x="922" y="831"/>
                  <a:pt x="998" y="907"/>
                </a:cubicBezTo>
                <a:cubicBezTo>
                  <a:pt x="1074" y="983"/>
                  <a:pt x="1127" y="718"/>
                  <a:pt x="1180" y="45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02" name="Line 22"/>
          <p:cNvSpPr>
            <a:spLocks noChangeShapeType="1"/>
          </p:cNvSpPr>
          <p:nvPr/>
        </p:nvSpPr>
        <p:spPr bwMode="auto">
          <a:xfrm>
            <a:off x="5651500" y="4508500"/>
            <a:ext cx="2881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03" name="Line 23"/>
          <p:cNvSpPr>
            <a:spLocks noChangeShapeType="1"/>
          </p:cNvSpPr>
          <p:nvPr/>
        </p:nvSpPr>
        <p:spPr bwMode="auto">
          <a:xfrm flipV="1">
            <a:off x="6156325" y="3141663"/>
            <a:ext cx="0" cy="2519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8077200" cy="558899"/>
          </a:xfrm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  <a:endParaRPr lang="zh-CN" altLang="en-US" dirty="0"/>
          </a:p>
        </p:txBody>
      </p:sp>
      <p:sp>
        <p:nvSpPr>
          <p:cNvPr id="14" name="Freeform 21"/>
          <p:cNvSpPr>
            <a:spLocks/>
          </p:cNvSpPr>
          <p:nvPr/>
        </p:nvSpPr>
        <p:spPr bwMode="auto">
          <a:xfrm flipV="1">
            <a:off x="6156325" y="3803904"/>
            <a:ext cx="2232099" cy="1353288"/>
          </a:xfrm>
          <a:custGeom>
            <a:avLst/>
            <a:gdLst>
              <a:gd name="T0" fmla="*/ 0 w 1180"/>
              <a:gd name="T1" fmla="*/ 454 h 983"/>
              <a:gd name="T2" fmla="*/ 182 w 1180"/>
              <a:gd name="T3" fmla="*/ 0 h 983"/>
              <a:gd name="T4" fmla="*/ 318 w 1180"/>
              <a:gd name="T5" fmla="*/ 454 h 983"/>
              <a:gd name="T6" fmla="*/ 454 w 1180"/>
              <a:gd name="T7" fmla="*/ 907 h 983"/>
              <a:gd name="T8" fmla="*/ 726 w 1180"/>
              <a:gd name="T9" fmla="*/ 0 h 983"/>
              <a:gd name="T10" fmla="*/ 998 w 1180"/>
              <a:gd name="T11" fmla="*/ 907 h 983"/>
              <a:gd name="T12" fmla="*/ 1180 w 1180"/>
              <a:gd name="T13" fmla="*/ 45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0" h="983">
                <a:moveTo>
                  <a:pt x="0" y="454"/>
                </a:moveTo>
                <a:cubicBezTo>
                  <a:pt x="64" y="227"/>
                  <a:pt x="129" y="0"/>
                  <a:pt x="182" y="0"/>
                </a:cubicBezTo>
                <a:cubicBezTo>
                  <a:pt x="235" y="0"/>
                  <a:pt x="273" y="303"/>
                  <a:pt x="318" y="454"/>
                </a:cubicBezTo>
                <a:cubicBezTo>
                  <a:pt x="363" y="605"/>
                  <a:pt x="386" y="983"/>
                  <a:pt x="454" y="907"/>
                </a:cubicBezTo>
                <a:cubicBezTo>
                  <a:pt x="522" y="831"/>
                  <a:pt x="635" y="0"/>
                  <a:pt x="726" y="0"/>
                </a:cubicBezTo>
                <a:cubicBezTo>
                  <a:pt x="817" y="0"/>
                  <a:pt x="922" y="831"/>
                  <a:pt x="998" y="907"/>
                </a:cubicBezTo>
                <a:cubicBezTo>
                  <a:pt x="1074" y="983"/>
                  <a:pt x="1127" y="718"/>
                  <a:pt x="1180" y="454"/>
                </a:cubicBezTo>
              </a:path>
            </a:pathLst>
          </a:custGeom>
          <a:noFill/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212451" y="3179742"/>
            <a:ext cx="735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电感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6187538" y="5114825"/>
            <a:ext cx="7358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</a:rPr>
              <a:t>电容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682998" y="3559646"/>
            <a:ext cx="4926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+mn-ea"/>
                <a:ea typeface="+mn-ea"/>
              </a:rPr>
              <a:t>阻抗的模：     阻抗角：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723" y="5216996"/>
            <a:ext cx="1700212" cy="519112"/>
          </a:xfrm>
          <a:noFill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j-ea"/>
                <a:ea typeface="+mj-ea"/>
              </a:rPr>
              <a:t>电阻</a:t>
            </a:r>
            <a:r>
              <a:rPr lang="zh-CN" altLang="en-US" b="1" dirty="0">
                <a:latin typeface="+mj-ea"/>
                <a:ea typeface="+mj-ea"/>
              </a:rPr>
              <a:t>  </a:t>
            </a:r>
            <a:r>
              <a:rPr lang="zh-CN" altLang="en-US" sz="2000" b="1" dirty="0">
                <a:latin typeface="+mj-ea"/>
                <a:ea typeface="+mj-ea"/>
              </a:rPr>
              <a:t>电抗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-43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99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333512"/>
              </p:ext>
            </p:extLst>
          </p:nvPr>
        </p:nvGraphicFramePr>
        <p:xfrm>
          <a:off x="1277938" y="1628775"/>
          <a:ext cx="29876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1" name="Equation" r:id="rId3" imgW="1739880" imgH="457200" progId="Equation.DSMT4">
                  <p:embed/>
                </p:oleObj>
              </mc:Choice>
              <mc:Fallback>
                <p:oleObj name="Equation" r:id="rId3" imgW="173988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1628775"/>
                        <a:ext cx="2987675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371153"/>
              </p:ext>
            </p:extLst>
          </p:nvPr>
        </p:nvGraphicFramePr>
        <p:xfrm>
          <a:off x="2915023" y="3559646"/>
          <a:ext cx="4270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2" name="公式" r:id="rId5" imgW="190417" imgH="253890" progId="Equation.3">
                  <p:embed/>
                </p:oleObj>
              </mc:Choice>
              <mc:Fallback>
                <p:oleObj name="公式" r:id="rId5" imgW="190417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023" y="3559646"/>
                        <a:ext cx="42703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179388" y="2276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99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066018"/>
              </p:ext>
            </p:extLst>
          </p:nvPr>
        </p:nvGraphicFramePr>
        <p:xfrm>
          <a:off x="5568950" y="3703885"/>
          <a:ext cx="11731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3" name="Equation" r:id="rId7" imgW="698400" imgH="228600" progId="Equation.DSMT4">
                  <p:embed/>
                </p:oleObj>
              </mc:Choice>
              <mc:Fallback>
                <p:oleObj name="Equation" r:id="rId7" imgW="6984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3703885"/>
                        <a:ext cx="1173163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477071"/>
              </p:ext>
            </p:extLst>
          </p:nvPr>
        </p:nvGraphicFramePr>
        <p:xfrm>
          <a:off x="971923" y="4351808"/>
          <a:ext cx="18002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4" name="公式" r:id="rId9" imgW="723586" imgH="203112" progId="Equation.3">
                  <p:embed/>
                </p:oleObj>
              </mc:Choice>
              <mc:Fallback>
                <p:oleObj name="公式" r:id="rId9" imgW="723586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923" y="4351808"/>
                        <a:ext cx="18002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519682"/>
              </p:ext>
            </p:extLst>
          </p:nvPr>
        </p:nvGraphicFramePr>
        <p:xfrm>
          <a:off x="3491285" y="4351808"/>
          <a:ext cx="23050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5" name="公式" r:id="rId11" imgW="965200" imgH="292100" progId="Equation.3">
                  <p:embed/>
                </p:oleObj>
              </mc:Choice>
              <mc:Fallback>
                <p:oleObj name="公式" r:id="rId11" imgW="965200" imgH="292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285" y="4351808"/>
                        <a:ext cx="230505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567416"/>
              </p:ext>
            </p:extLst>
          </p:nvPr>
        </p:nvGraphicFramePr>
        <p:xfrm>
          <a:off x="3581400" y="4999038"/>
          <a:ext cx="19796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6" name="Equation" r:id="rId13" imgW="927000" imgH="393480" progId="Equation.DSMT4">
                  <p:embed/>
                </p:oleObj>
              </mc:Choice>
              <mc:Fallback>
                <p:oleObj name="Equation" r:id="rId13" imgW="92700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999038"/>
                        <a:ext cx="1979613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611560" y="1052736"/>
            <a:ext cx="2376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+mn-ea"/>
                <a:ea typeface="+mn-ea"/>
              </a:rPr>
              <a:t>1.</a:t>
            </a:r>
            <a:r>
              <a:rPr lang="zh-CN" altLang="en-US" sz="3200" b="1" dirty="0">
                <a:latin typeface="+mn-ea"/>
                <a:ea typeface="+mn-ea"/>
              </a:rPr>
              <a:t>复阻抗</a:t>
            </a:r>
          </a:p>
        </p:txBody>
      </p:sp>
      <p:pic>
        <p:nvPicPr>
          <p:cNvPr id="209939" name="Picture 19"/>
          <p:cNvPicPr>
            <a:picLocks noChangeAspect="1" noChangeArrowheads="1"/>
          </p:cNvPicPr>
          <p:nvPr/>
        </p:nvPicPr>
        <p:blipFill>
          <a:blip r:embed="rId1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35" y="1197199"/>
            <a:ext cx="16668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40" name="Picture 20"/>
          <p:cNvPicPr>
            <a:picLocks noChangeAspect="1" noChangeArrowheads="1"/>
          </p:cNvPicPr>
          <p:nvPr/>
        </p:nvPicPr>
        <p:blipFill>
          <a:blip r:embed="rId1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35" y="1268636"/>
            <a:ext cx="14573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48" name="Rectangle 28"/>
          <p:cNvSpPr>
            <a:spLocks noGrp="1" noChangeArrowheads="1"/>
          </p:cNvSpPr>
          <p:nvPr>
            <p:ph type="title"/>
          </p:nvPr>
        </p:nvSpPr>
        <p:spPr>
          <a:xfrm>
            <a:off x="611560" y="188913"/>
            <a:ext cx="8302253" cy="647700"/>
          </a:xfrm>
          <a:noFill/>
          <a:ln/>
        </p:spPr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阻抗和导纳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185541" y="2725999"/>
            <a:ext cx="3886000" cy="42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baseline="-25000" dirty="0">
                <a:latin typeface="+mn-ea"/>
                <a:ea typeface="+mn-ea"/>
              </a:rPr>
              <a:t>Z</a:t>
            </a:r>
            <a:r>
              <a:rPr lang="zh-CN" altLang="en-US" sz="3200" b="1" baseline="-25000" dirty="0">
                <a:latin typeface="+mn-ea"/>
                <a:ea typeface="+mn-ea"/>
              </a:rPr>
              <a:t>不是正弦量，而是一个复数。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2677" y="4351808"/>
            <a:ext cx="2257425" cy="149542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 bwMode="auto">
          <a:xfrm>
            <a:off x="1763688" y="4783608"/>
            <a:ext cx="0" cy="4333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>
            <a:off x="2483768" y="4783608"/>
            <a:ext cx="0" cy="433388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/>
      <p:bldP spid="209923" grpId="0" build="p"/>
      <p:bldP spid="20993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27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9835328"/>
              </p:ext>
            </p:extLst>
          </p:nvPr>
        </p:nvGraphicFramePr>
        <p:xfrm>
          <a:off x="611560" y="2781300"/>
          <a:ext cx="5543550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6" name="Equation" r:id="rId3" imgW="2958840" imgH="863280" progId="Equation.DSMT4">
                  <p:embed/>
                </p:oleObj>
              </mc:Choice>
              <mc:Fallback>
                <p:oleObj name="Equation" r:id="rId3" imgW="2958840" imgH="8632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81300"/>
                        <a:ext cx="5543550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429000"/>
            <a:ext cx="14287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5525" name="Object 5"/>
          <p:cNvGraphicFramePr>
            <a:graphicFrameLocks noChangeAspect="1"/>
          </p:cNvGraphicFramePr>
          <p:nvPr/>
        </p:nvGraphicFramePr>
        <p:xfrm>
          <a:off x="6516688" y="4941888"/>
          <a:ext cx="2303462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7" name="Equation" r:id="rId6" imgW="1511280" imgH="901440" progId="Equation.DSMT4">
                  <p:embed/>
                </p:oleObj>
              </mc:Choice>
              <mc:Fallback>
                <p:oleObj name="Equation" r:id="rId6" imgW="1511280" imgH="9014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941888"/>
                        <a:ext cx="2303462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0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6338233"/>
              </p:ext>
            </p:extLst>
          </p:nvPr>
        </p:nvGraphicFramePr>
        <p:xfrm>
          <a:off x="611188" y="4508500"/>
          <a:ext cx="54721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8" name="Equation" r:id="rId8" imgW="2565360" imgH="203040" progId="Equation.DSMT4">
                  <p:embed/>
                </p:oleObj>
              </mc:Choice>
              <mc:Fallback>
                <p:oleObj name="Equation" r:id="rId8" imgW="2565360" imgH="2030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08500"/>
                        <a:ext cx="54721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33" name="Text Box 13"/>
          <p:cNvSpPr txBox="1">
            <a:spLocks noChangeArrowheads="1"/>
          </p:cNvSpPr>
          <p:nvPr/>
        </p:nvSpPr>
        <p:spPr bwMode="auto">
          <a:xfrm>
            <a:off x="609600" y="1124744"/>
            <a:ext cx="6050632" cy="102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dirty="0">
                <a:latin typeface="+mj-lt"/>
              </a:rPr>
              <a:t>二、</a:t>
            </a:r>
            <a:r>
              <a:rPr lang="en-US" altLang="zh-CN" sz="3200" i="1" dirty="0">
                <a:latin typeface="+mj-lt"/>
              </a:rPr>
              <a:t>RLC</a:t>
            </a:r>
            <a:r>
              <a:rPr lang="en-US" altLang="zh-CN" sz="3200" dirty="0">
                <a:latin typeface="+mj-lt"/>
              </a:rPr>
              <a:t> </a:t>
            </a:r>
            <a:r>
              <a:rPr lang="zh-CN" altLang="en-US" sz="3200" dirty="0">
                <a:latin typeface="+mj-lt"/>
              </a:rPr>
              <a:t>串联电路吸收的功率</a:t>
            </a:r>
          </a:p>
          <a:p>
            <a:endParaRPr lang="en-US" altLang="zh-CN" sz="3200" dirty="0">
              <a:latin typeface="+mj-lt"/>
            </a:endParaRPr>
          </a:p>
        </p:txBody>
      </p:sp>
      <p:sp>
        <p:nvSpPr>
          <p:cNvPr id="235534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正弦交流电路的功率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0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26" y="1572943"/>
            <a:ext cx="3235476" cy="15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8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762998"/>
              </p:ext>
            </p:extLst>
          </p:nvPr>
        </p:nvGraphicFramePr>
        <p:xfrm>
          <a:off x="1187450" y="1988840"/>
          <a:ext cx="30241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39" name="公式" r:id="rId3" imgW="1638300" imgH="419100" progId="Equation.3">
                  <p:embed/>
                </p:oleObj>
              </mc:Choice>
              <mc:Fallback>
                <p:oleObj name="公式" r:id="rId3" imgW="16383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8840"/>
                        <a:ext cx="3024188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283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971091"/>
              </p:ext>
            </p:extLst>
          </p:nvPr>
        </p:nvGraphicFramePr>
        <p:xfrm>
          <a:off x="1331913" y="3068960"/>
          <a:ext cx="3024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40" name="Equation" r:id="rId5" imgW="1574800" imgH="228600" progId="Equation.DSMT4">
                  <p:embed/>
                </p:oleObj>
              </mc:Choice>
              <mc:Fallback>
                <p:oleObj name="Equation" r:id="rId5" imgW="15748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068960"/>
                        <a:ext cx="302418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28368" name="Rectangle 1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28369" name="Picture 17"/>
          <p:cNvPicPr>
            <a:picLocks noChangeAspect="1" noChangeArrowheads="1"/>
          </p:cNvPicPr>
          <p:nvPr/>
        </p:nvPicPr>
        <p:blipFill>
          <a:blip r:embed="rId7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41" y="1604169"/>
            <a:ext cx="11906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70" name="Text Box 18"/>
          <p:cNvSpPr txBox="1">
            <a:spLocks noChangeArrowheads="1"/>
          </p:cNvSpPr>
          <p:nvPr/>
        </p:nvSpPr>
        <p:spPr bwMode="auto">
          <a:xfrm>
            <a:off x="609600" y="1193226"/>
            <a:ext cx="3892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三、二端网络的功率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228371" name="Picture 19"/>
          <p:cNvPicPr>
            <a:picLocks noChangeAspect="1" noChangeArrowheads="1"/>
          </p:cNvPicPr>
          <p:nvPr/>
        </p:nvPicPr>
        <p:blipFill>
          <a:blip r:embed="rId8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844675"/>
            <a:ext cx="20764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372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500438"/>
            <a:ext cx="25908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8383" name="Object 31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9127613"/>
              </p:ext>
            </p:extLst>
          </p:nvPr>
        </p:nvGraphicFramePr>
        <p:xfrm>
          <a:off x="2124075" y="3925862"/>
          <a:ext cx="25923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41" name="Equation" r:id="rId10" imgW="1193760" imgH="228600" progId="Equation.DSMT4">
                  <p:embed/>
                </p:oleObj>
              </mc:Choice>
              <mc:Fallback>
                <p:oleObj name="Equation" r:id="rId10" imgW="1193760" imgH="228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25862"/>
                        <a:ext cx="2592388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85" name="Text Box 33"/>
          <p:cNvSpPr txBox="1">
            <a:spLocks noChangeArrowheads="1"/>
          </p:cNvSpPr>
          <p:nvPr/>
        </p:nvSpPr>
        <p:spPr bwMode="auto">
          <a:xfrm>
            <a:off x="827088" y="3925862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有功功率</a:t>
            </a:r>
          </a:p>
        </p:txBody>
      </p:sp>
      <p:sp>
        <p:nvSpPr>
          <p:cNvPr id="228386" name="Text Box 34"/>
          <p:cNvSpPr txBox="1">
            <a:spLocks noChangeArrowheads="1"/>
          </p:cNvSpPr>
          <p:nvPr/>
        </p:nvSpPr>
        <p:spPr bwMode="auto">
          <a:xfrm>
            <a:off x="827757" y="4725144"/>
            <a:ext cx="1223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无功功率</a:t>
            </a:r>
          </a:p>
        </p:txBody>
      </p:sp>
      <p:graphicFrame>
        <p:nvGraphicFramePr>
          <p:cNvPr id="228387" name="Object 3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7914684"/>
              </p:ext>
            </p:extLst>
          </p:nvPr>
        </p:nvGraphicFramePr>
        <p:xfrm>
          <a:off x="2124075" y="4719612"/>
          <a:ext cx="2663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42" name="Equation" r:id="rId12" imgW="1206360" imgH="228600" progId="Equation.DSMT4">
                  <p:embed/>
                </p:oleObj>
              </mc:Choice>
              <mc:Fallback>
                <p:oleObj name="Equation" r:id="rId12" imgW="1206360" imgH="2286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719612"/>
                        <a:ext cx="2663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90" name="Rectangle 3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正弦交流电路的功率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3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576801"/>
              </p:ext>
            </p:extLst>
          </p:nvPr>
        </p:nvGraphicFramePr>
        <p:xfrm>
          <a:off x="1116013" y="1700436"/>
          <a:ext cx="18002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99" name="公式" r:id="rId3" imgW="889000" imgH="279400" progId="Equation.3">
                  <p:embed/>
                </p:oleObj>
              </mc:Choice>
              <mc:Fallback>
                <p:oleObj name="公式" r:id="rId3" imgW="889000" imgH="279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436"/>
                        <a:ext cx="1800225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008815"/>
              </p:ext>
            </p:extLst>
          </p:nvPr>
        </p:nvGraphicFramePr>
        <p:xfrm>
          <a:off x="3276600" y="1555973"/>
          <a:ext cx="17287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0" name="公式" r:id="rId5" imgW="850531" imgH="393529" progId="Equation.3">
                  <p:embed/>
                </p:oleObj>
              </mc:Choice>
              <mc:Fallback>
                <p:oleObj name="公式" r:id="rId5" imgW="850531" imgH="39352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555973"/>
                        <a:ext cx="1728788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357676"/>
              </p:ext>
            </p:extLst>
          </p:nvPr>
        </p:nvGraphicFramePr>
        <p:xfrm>
          <a:off x="1042988" y="3932461"/>
          <a:ext cx="3168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1" name="公式" r:id="rId7" imgW="1384300" imgH="203200" progId="Equation.3">
                  <p:embed/>
                </p:oleObj>
              </mc:Choice>
              <mc:Fallback>
                <p:oleObj name="公式" r:id="rId7" imgW="13843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32461"/>
                        <a:ext cx="3168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91555"/>
              </p:ext>
            </p:extLst>
          </p:nvPr>
        </p:nvGraphicFramePr>
        <p:xfrm>
          <a:off x="1042988" y="4508723"/>
          <a:ext cx="31670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2" name="公式" r:id="rId9" imgW="1346200" imgH="203200" progId="Equation.3">
                  <p:embed/>
                </p:oleObj>
              </mc:Choice>
              <mc:Fallback>
                <p:oleObj name="公式" r:id="rId9" imgW="13462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08723"/>
                        <a:ext cx="316706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9396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95558"/>
            <a:ext cx="3166567" cy="26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397" name="Picture 21"/>
          <p:cNvPicPr>
            <a:picLocks noChangeAspect="1" noChangeArrowheads="1"/>
          </p:cNvPicPr>
          <p:nvPr/>
        </p:nvPicPr>
        <p:blipFill>
          <a:blip r:embed="rId1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3716560"/>
            <a:ext cx="3434854" cy="249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98" name="Text Box 22"/>
          <p:cNvSpPr txBox="1">
            <a:spLocks noChangeArrowheads="1"/>
          </p:cNvSpPr>
          <p:nvPr/>
        </p:nvSpPr>
        <p:spPr bwMode="auto">
          <a:xfrm>
            <a:off x="1042988" y="1052736"/>
            <a:ext cx="3600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i="1" dirty="0">
                <a:latin typeface="+mj-lt"/>
                <a:ea typeface="+mn-ea"/>
              </a:rPr>
              <a:t>S=UI   </a:t>
            </a:r>
            <a:r>
              <a:rPr lang="zh-CN" altLang="en-US" sz="2800" dirty="0">
                <a:latin typeface="+mj-lt"/>
                <a:ea typeface="+mn-ea"/>
              </a:rPr>
              <a:t>视在功率</a:t>
            </a:r>
            <a:r>
              <a:rPr lang="en-US" altLang="zh-CN" sz="2800" dirty="0">
                <a:latin typeface="+mj-lt"/>
                <a:ea typeface="+mn-ea"/>
              </a:rPr>
              <a:t>(VA)</a:t>
            </a:r>
          </a:p>
        </p:txBody>
      </p:sp>
      <p:pic>
        <p:nvPicPr>
          <p:cNvPr id="229399" name="Picture 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156423"/>
            <a:ext cx="39243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940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967945"/>
              </p:ext>
            </p:extLst>
          </p:nvPr>
        </p:nvGraphicFramePr>
        <p:xfrm>
          <a:off x="1042988" y="3932461"/>
          <a:ext cx="3168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3" name="公式" r:id="rId14" imgW="1384300" imgH="203200" progId="Equation.3">
                  <p:embed/>
                </p:oleObj>
              </mc:Choice>
              <mc:Fallback>
                <p:oleObj name="公式" r:id="rId14" imgW="1384300" imgH="203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32461"/>
                        <a:ext cx="3168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07" name="Rectangle 3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正弦交流电路的功率</a:t>
            </a:r>
          </a:p>
        </p:txBody>
      </p:sp>
      <p:sp>
        <p:nvSpPr>
          <p:cNvPr id="229408" name="Text Box 32"/>
          <p:cNvSpPr txBox="1">
            <a:spLocks noChangeArrowheads="1"/>
          </p:cNvSpPr>
          <p:nvPr/>
        </p:nvSpPr>
        <p:spPr bwMode="auto">
          <a:xfrm>
            <a:off x="1258888" y="2492598"/>
            <a:ext cx="360045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额定容量： </a:t>
            </a:r>
            <a:r>
              <a:rPr lang="en-US" altLang="zh-CN" i="1" dirty="0">
                <a:latin typeface="Times New Roman" panose="02020603050405020304" pitchFamily="18" charset="0"/>
              </a:rPr>
              <a:t>S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H </a:t>
            </a:r>
            <a:r>
              <a:rPr lang="en-US" altLang="zh-CN" i="1" dirty="0">
                <a:latin typeface="Times New Roman" panose="02020603050405020304" pitchFamily="18" charset="0"/>
              </a:rPr>
              <a:t>= U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H  </a:t>
            </a:r>
            <a:r>
              <a:rPr lang="en-US" altLang="zh-CN" i="1" dirty="0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H</a:t>
            </a:r>
          </a:p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H</a:t>
            </a:r>
            <a:r>
              <a:rPr lang="zh-CN" altLang="en-US" i="1" dirty="0">
                <a:latin typeface="Times New Roman" panose="02020603050405020304" pitchFamily="18" charset="0"/>
              </a:rPr>
              <a:t>：根据设备绝缘情况来设计</a:t>
            </a:r>
          </a:p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H</a:t>
            </a:r>
            <a:r>
              <a:rPr lang="zh-CN" altLang="en-US" i="1" dirty="0">
                <a:latin typeface="Times New Roman" panose="02020603050405020304" pitchFamily="18" charset="0"/>
              </a:rPr>
              <a:t>：根据导线发热限制来设计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96752"/>
            <a:ext cx="8362950" cy="50736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感性负载的存在是功率因数不高的根本原因。</a:t>
            </a:r>
          </a:p>
          <a:p>
            <a:pPr>
              <a:spcBef>
                <a:spcPts val="3000"/>
              </a:spcBef>
              <a:spcAft>
                <a:spcPts val="3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（</a:t>
            </a:r>
            <a:r>
              <a:rPr lang="en-US" altLang="zh-CN" b="1" dirty="0">
                <a:latin typeface="+mj-lt"/>
              </a:rPr>
              <a:t>1</a:t>
            </a:r>
            <a:r>
              <a:rPr lang="zh-CN" altLang="en-US" b="1" dirty="0">
                <a:latin typeface="+mj-lt"/>
              </a:rPr>
              <a:t>）</a:t>
            </a:r>
            <a:r>
              <a:rPr lang="en-US" altLang="zh-CN" b="1" i="1" dirty="0">
                <a:latin typeface="+mj-lt"/>
              </a:rPr>
              <a:t>P</a:t>
            </a:r>
            <a:r>
              <a:rPr lang="zh-CN" altLang="en-US" b="1" i="1" dirty="0">
                <a:latin typeface="+mj-lt"/>
              </a:rPr>
              <a:t>、</a:t>
            </a:r>
            <a:r>
              <a:rPr lang="en-US" altLang="zh-CN" b="1" i="1" dirty="0">
                <a:latin typeface="+mj-lt"/>
              </a:rPr>
              <a:t>U</a:t>
            </a:r>
            <a:r>
              <a:rPr lang="zh-CN" altLang="en-US" b="1" dirty="0">
                <a:latin typeface="+mj-lt"/>
              </a:rPr>
              <a:t>一定时，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        </a:t>
            </a:r>
            <a:r>
              <a:rPr lang="en-US" altLang="zh-CN" b="1" dirty="0" err="1">
                <a:latin typeface="+mj-lt"/>
              </a:rPr>
              <a:t>cosφ</a:t>
            </a:r>
            <a:r>
              <a:rPr lang="zh-CN" altLang="en-US" b="1" dirty="0">
                <a:latin typeface="+mj-lt"/>
              </a:rPr>
              <a:t>低，电流大，损耗大，不经济。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b="1" dirty="0">
              <a:latin typeface="+mj-lt"/>
            </a:endParaRPr>
          </a:p>
          <a:p>
            <a:pPr>
              <a:spcBef>
                <a:spcPts val="3000"/>
              </a:spcBef>
              <a:spcAft>
                <a:spcPts val="3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（</a:t>
            </a:r>
            <a:r>
              <a:rPr lang="en-US" altLang="zh-CN" b="1" dirty="0">
                <a:latin typeface="+mj-lt"/>
              </a:rPr>
              <a:t>2</a:t>
            </a:r>
            <a:r>
              <a:rPr lang="zh-CN" altLang="en-US" b="1" dirty="0">
                <a:latin typeface="+mj-lt"/>
              </a:rPr>
              <a:t>）</a:t>
            </a:r>
            <a:r>
              <a:rPr lang="en-US" altLang="zh-CN" b="1" i="1" dirty="0">
                <a:latin typeface="+mj-lt"/>
              </a:rPr>
              <a:t>U</a:t>
            </a:r>
            <a:r>
              <a:rPr lang="zh-CN" altLang="en-US" b="1" i="1" dirty="0">
                <a:latin typeface="+mj-lt"/>
              </a:rPr>
              <a:t>、</a:t>
            </a:r>
            <a:r>
              <a:rPr lang="en-US" altLang="zh-CN" b="1" i="1" dirty="0">
                <a:latin typeface="+mj-lt"/>
              </a:rPr>
              <a:t>I</a:t>
            </a:r>
            <a:r>
              <a:rPr lang="zh-CN" altLang="en-US" b="1" dirty="0">
                <a:latin typeface="+mj-lt"/>
              </a:rPr>
              <a:t>一定时，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        </a:t>
            </a:r>
            <a:r>
              <a:rPr lang="en-US" altLang="zh-CN" b="1" dirty="0" err="1">
                <a:latin typeface="+mj-lt"/>
              </a:rPr>
              <a:t>cosφ</a:t>
            </a:r>
            <a:r>
              <a:rPr lang="zh-CN" altLang="en-US" b="1" dirty="0">
                <a:latin typeface="+mj-lt"/>
              </a:rPr>
              <a:t>低，有功功率小，电源的使用效率低。</a:t>
            </a:r>
            <a:r>
              <a:rPr lang="zh-CN" altLang="en-US" dirty="0">
                <a:latin typeface="+mj-lt"/>
              </a:rPr>
              <a:t>   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96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303441"/>
              </p:ext>
            </p:extLst>
          </p:nvPr>
        </p:nvGraphicFramePr>
        <p:xfrm>
          <a:off x="3995936" y="1785827"/>
          <a:ext cx="20161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08" name="公式" r:id="rId3" imgW="749300" imgH="419100" progId="Equation.3">
                  <p:embed/>
                </p:oleObj>
              </mc:Choice>
              <mc:Fallback>
                <p:oleObj name="公式" r:id="rId3" imgW="7493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785827"/>
                        <a:ext cx="2016125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113299"/>
              </p:ext>
            </p:extLst>
          </p:nvPr>
        </p:nvGraphicFramePr>
        <p:xfrm>
          <a:off x="4010792" y="4293914"/>
          <a:ext cx="21605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09" name="公式" r:id="rId5" imgW="748975" imgH="203112" progId="Equation.3">
                  <p:embed/>
                </p:oleObj>
              </mc:Choice>
              <mc:Fallback>
                <p:oleObj name="公式" r:id="rId5" imgW="748975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792" y="4293914"/>
                        <a:ext cx="2160588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30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正弦交流电路的功率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405" name="Rectangle 5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407" name="Rectangle 7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04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350486"/>
              </p:ext>
            </p:extLst>
          </p:nvPr>
        </p:nvGraphicFramePr>
        <p:xfrm>
          <a:off x="1720850" y="2060848"/>
          <a:ext cx="14541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3" name="Equation" r:id="rId3" imgW="647640" imgH="431640" progId="Equation.DSMT4">
                  <p:embed/>
                </p:oleObj>
              </mc:Choice>
              <mc:Fallback>
                <p:oleObj name="Equation" r:id="rId3" imgW="64764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060848"/>
                        <a:ext cx="145415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64057"/>
              </p:ext>
            </p:extLst>
          </p:nvPr>
        </p:nvGraphicFramePr>
        <p:xfrm>
          <a:off x="3951288" y="2060848"/>
          <a:ext cx="14557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4" name="Equation" r:id="rId5" imgW="672840" imgH="431640" progId="Equation.DSMT4">
                  <p:embed/>
                </p:oleObj>
              </mc:Choice>
              <mc:Fallback>
                <p:oleObj name="Equation" r:id="rId5" imgW="672840" imgH="4316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2060848"/>
                        <a:ext cx="1455737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20528"/>
              </p:ext>
            </p:extLst>
          </p:nvPr>
        </p:nvGraphicFramePr>
        <p:xfrm>
          <a:off x="2189163" y="3386411"/>
          <a:ext cx="2454275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5" name="Equation" r:id="rId7" imgW="1130040" imgH="431640" progId="Equation.DSMT4">
                  <p:embed/>
                </p:oleObj>
              </mc:Choice>
              <mc:Fallback>
                <p:oleObj name="Equation" r:id="rId7" imgW="1130040" imgH="4316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3386411"/>
                        <a:ext cx="2454275" cy="1052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6" name="Rectangle 1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0418" name="Text Box 18"/>
          <p:cNvSpPr txBox="1">
            <a:spLocks noChangeArrowheads="1"/>
          </p:cNvSpPr>
          <p:nvPr/>
        </p:nvSpPr>
        <p:spPr bwMode="auto">
          <a:xfrm>
            <a:off x="598192" y="1114743"/>
            <a:ext cx="34804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四、功率守恒定律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30430" name="Text Box 30"/>
          <p:cNvSpPr txBox="1">
            <a:spLocks noChangeArrowheads="1"/>
          </p:cNvSpPr>
          <p:nvPr/>
        </p:nvSpPr>
        <p:spPr bwMode="auto">
          <a:xfrm>
            <a:off x="1619250" y="4726261"/>
            <a:ext cx="46809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视在功率不满足功率守恒定律。</a:t>
            </a:r>
          </a:p>
        </p:txBody>
      </p:sp>
      <p:sp>
        <p:nvSpPr>
          <p:cNvPr id="230431" name="Rectangle 3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正弦交流电路的功率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1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7818" name="Rectangle 10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7821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sp>
        <p:nvSpPr>
          <p:cNvPr id="247822" name="Text Box 14"/>
          <p:cNvSpPr txBox="1">
            <a:spLocks noChangeArrowheads="1"/>
          </p:cNvSpPr>
          <p:nvPr/>
        </p:nvSpPr>
        <p:spPr bwMode="auto">
          <a:xfrm>
            <a:off x="693646" y="1268760"/>
            <a:ext cx="76227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1</a:t>
            </a:r>
            <a:r>
              <a:rPr lang="zh-CN" altLang="en-US" sz="2400" dirty="0"/>
              <a:t>、有功功率和无功功率都并不是瞬时功率。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/>
              <a:t>     有功功率是瞬时功率不可逆部分的恒定分量，也是其变动部分的</a:t>
            </a:r>
            <a:r>
              <a:rPr lang="zh-CN" altLang="en-US" sz="2400" dirty="0">
                <a:solidFill>
                  <a:srgbClr val="FF0000"/>
                </a:solidFill>
              </a:rPr>
              <a:t>振幅</a:t>
            </a:r>
            <a:r>
              <a:rPr lang="zh-CN" altLang="en-US" sz="2400" dirty="0"/>
              <a:t>。</a:t>
            </a:r>
          </a:p>
          <a:p>
            <a:pPr>
              <a:spcBef>
                <a:spcPct val="50000"/>
              </a:spcBef>
            </a:pPr>
            <a:r>
              <a:rPr lang="zh-CN" altLang="en-US" sz="2400" dirty="0"/>
              <a:t>     无功功率是瞬时功率可逆部分的</a:t>
            </a:r>
            <a:r>
              <a:rPr lang="zh-CN" altLang="en-US" sz="2400" dirty="0">
                <a:solidFill>
                  <a:srgbClr val="FF0000"/>
                </a:solidFill>
              </a:rPr>
              <a:t>振幅</a:t>
            </a:r>
            <a:r>
              <a:rPr lang="zh-CN" altLang="en-US" sz="2400" dirty="0"/>
              <a:t>。</a:t>
            </a:r>
          </a:p>
        </p:txBody>
      </p:sp>
      <p:sp>
        <p:nvSpPr>
          <p:cNvPr id="247823" name="Text Box 15"/>
          <p:cNvSpPr txBox="1">
            <a:spLocks noChangeArrowheads="1"/>
          </p:cNvSpPr>
          <p:nvPr/>
        </p:nvSpPr>
        <p:spPr bwMode="auto">
          <a:xfrm>
            <a:off x="622208" y="3789710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2</a:t>
            </a:r>
            <a:r>
              <a:rPr lang="zh-CN" altLang="en-US" sz="2400" dirty="0"/>
              <a:t>、有功功率是电阻元件吸收的平均功率。</a:t>
            </a:r>
          </a:p>
        </p:txBody>
      </p:sp>
      <p:sp>
        <p:nvSpPr>
          <p:cNvPr id="247824" name="Text Box 16"/>
          <p:cNvSpPr txBox="1">
            <a:spLocks noChangeArrowheads="1"/>
          </p:cNvSpPr>
          <p:nvPr/>
        </p:nvSpPr>
        <p:spPr bwMode="auto">
          <a:xfrm>
            <a:off x="693646" y="5013673"/>
            <a:ext cx="633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3</a:t>
            </a:r>
            <a:r>
              <a:rPr lang="zh-CN" altLang="en-US" sz="2400" dirty="0"/>
              <a:t>、无功功率并不是电抗元件吸收的功率。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7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7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22" grpId="0"/>
      <p:bldP spid="247823" grpId="0"/>
      <p:bldP spid="2478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40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/>
              <a:t>§9-3 </a:t>
            </a:r>
            <a:r>
              <a:rPr lang="zh-CN" altLang="en-US" b="1"/>
              <a:t>复功率</a:t>
            </a:r>
          </a:p>
        </p:txBody>
      </p:sp>
      <p:graphicFrame>
        <p:nvGraphicFramePr>
          <p:cNvPr id="248844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900113" y="2276475"/>
          <a:ext cx="49688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44" name="Equation" r:id="rId3" imgW="2755800" imgH="228600" progId="Equation.DSMT4">
                  <p:embed/>
                </p:oleObj>
              </mc:Choice>
              <mc:Fallback>
                <p:oleObj name="Equation" r:id="rId3" imgW="27558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76475"/>
                        <a:ext cx="49688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48850" name="Picture 18"/>
          <p:cNvPicPr>
            <a:picLocks noChangeAspect="1" noChangeArrowheads="1"/>
          </p:cNvPicPr>
          <p:nvPr/>
        </p:nvPicPr>
        <p:blipFill>
          <a:blip r:embed="rId5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916113"/>
            <a:ext cx="26384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8851" name="Object 19"/>
          <p:cNvGraphicFramePr>
            <a:graphicFrameLocks noChangeAspect="1"/>
          </p:cNvGraphicFramePr>
          <p:nvPr/>
        </p:nvGraphicFramePr>
        <p:xfrm>
          <a:off x="900113" y="3644900"/>
          <a:ext cx="18002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45" name="公式" r:id="rId6" imgW="889000" imgH="279400" progId="Equation.3">
                  <p:embed/>
                </p:oleObj>
              </mc:Choice>
              <mc:Fallback>
                <p:oleObj name="公式" r:id="rId6" imgW="889000" imgH="279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644900"/>
                        <a:ext cx="18002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2" name="Object 20"/>
          <p:cNvGraphicFramePr>
            <a:graphicFrameLocks noChangeAspect="1"/>
          </p:cNvGraphicFramePr>
          <p:nvPr/>
        </p:nvGraphicFramePr>
        <p:xfrm>
          <a:off x="3132138" y="3500438"/>
          <a:ext cx="17287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46" name="公式" r:id="rId8" imgW="850531" imgH="393529" progId="Equation.3">
                  <p:embed/>
                </p:oleObj>
              </mc:Choice>
              <mc:Fallback>
                <p:oleObj name="公式" r:id="rId8" imgW="850531" imgH="39352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500438"/>
                        <a:ext cx="1728787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3" name="Object 21"/>
          <p:cNvGraphicFramePr>
            <a:graphicFrameLocks noChangeAspect="1"/>
          </p:cNvGraphicFramePr>
          <p:nvPr/>
        </p:nvGraphicFramePr>
        <p:xfrm>
          <a:off x="1042988" y="5013325"/>
          <a:ext cx="31670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47" name="公式" r:id="rId10" imgW="1346200" imgH="203200" progId="Equation.3">
                  <p:embed/>
                </p:oleObj>
              </mc:Choice>
              <mc:Fallback>
                <p:oleObj name="公式" r:id="rId10" imgW="1346200" imgH="203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13325"/>
                        <a:ext cx="316706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4" name="Text Box 22"/>
          <p:cNvSpPr txBox="1">
            <a:spLocks noChangeArrowheads="1"/>
          </p:cNvSpPr>
          <p:nvPr/>
        </p:nvSpPr>
        <p:spPr bwMode="auto">
          <a:xfrm>
            <a:off x="971550" y="2997200"/>
            <a:ext cx="360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i="1" dirty="0">
                <a:latin typeface="+mj-lt"/>
                <a:ea typeface="+mn-ea"/>
              </a:rPr>
              <a:t>S=UI   </a:t>
            </a:r>
            <a:r>
              <a:rPr lang="zh-CN" altLang="en-US" sz="2800" dirty="0">
                <a:latin typeface="+mj-lt"/>
                <a:ea typeface="+mn-ea"/>
              </a:rPr>
              <a:t>视在功率</a:t>
            </a:r>
            <a:r>
              <a:rPr lang="en-US" altLang="zh-CN" sz="2800" dirty="0">
                <a:latin typeface="+mj-lt"/>
                <a:ea typeface="+mn-ea"/>
              </a:rPr>
              <a:t>(VA)</a:t>
            </a:r>
          </a:p>
        </p:txBody>
      </p:sp>
      <p:graphicFrame>
        <p:nvGraphicFramePr>
          <p:cNvPr id="248855" name="Object 23"/>
          <p:cNvGraphicFramePr>
            <a:graphicFrameLocks noChangeAspect="1"/>
          </p:cNvGraphicFramePr>
          <p:nvPr/>
        </p:nvGraphicFramePr>
        <p:xfrm>
          <a:off x="1042988" y="4437063"/>
          <a:ext cx="3168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48" name="公式" r:id="rId12" imgW="1384300" imgH="203200" progId="Equation.3">
                  <p:embed/>
                </p:oleObj>
              </mc:Choice>
              <mc:Fallback>
                <p:oleObj name="公式" r:id="rId12" imgW="1384300" imgH="203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437063"/>
                        <a:ext cx="3168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8856" name="Picture 24"/>
          <p:cNvPicPr>
            <a:picLocks noChangeAspect="1" noChangeArrowheads="1"/>
          </p:cNvPicPr>
          <p:nvPr/>
        </p:nvPicPr>
        <p:blipFill>
          <a:blip r:embed="rId1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860800"/>
            <a:ext cx="32194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858" name="Text Box 26"/>
          <p:cNvSpPr txBox="1">
            <a:spLocks noChangeArrowheads="1"/>
          </p:cNvSpPr>
          <p:nvPr/>
        </p:nvSpPr>
        <p:spPr bwMode="auto">
          <a:xfrm>
            <a:off x="826294" y="1500843"/>
            <a:ext cx="36004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dirty="0">
                <a:latin typeface="+mn-ea"/>
                <a:ea typeface="+mn-ea"/>
              </a:rPr>
              <a:t>瞬时功率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74" name="Object 1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292421491"/>
              </p:ext>
            </p:extLst>
          </p:nvPr>
        </p:nvGraphicFramePr>
        <p:xfrm>
          <a:off x="1500188" y="2852936"/>
          <a:ext cx="371633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7" name="Equation" r:id="rId3" imgW="1460160" imgH="711000" progId="Equation.DSMT4">
                  <p:embed/>
                </p:oleObj>
              </mc:Choice>
              <mc:Fallback>
                <p:oleObj name="Equation" r:id="rId3" imgW="1460160" imgH="711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2852936"/>
                        <a:ext cx="371633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55650" y="1511380"/>
            <a:ext cx="79311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设一端口的电压相量为     ，电流相量为    ，复功率定义：</a:t>
            </a:r>
          </a:p>
        </p:txBody>
      </p:sp>
      <p:pic>
        <p:nvPicPr>
          <p:cNvPr id="24987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348880"/>
            <a:ext cx="32194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877" name="Line 21"/>
          <p:cNvSpPr>
            <a:spLocks noChangeShapeType="1"/>
          </p:cNvSpPr>
          <p:nvPr/>
        </p:nvSpPr>
        <p:spPr bwMode="auto">
          <a:xfrm>
            <a:off x="5867400" y="4149105"/>
            <a:ext cx="223361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9878" name="Line 22"/>
          <p:cNvSpPr>
            <a:spLocks noChangeShapeType="1"/>
          </p:cNvSpPr>
          <p:nvPr/>
        </p:nvSpPr>
        <p:spPr bwMode="auto">
          <a:xfrm flipV="1">
            <a:off x="5795963" y="2564780"/>
            <a:ext cx="2305050" cy="15843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9879" name="Line 23"/>
          <p:cNvSpPr>
            <a:spLocks noChangeShapeType="1"/>
          </p:cNvSpPr>
          <p:nvPr/>
        </p:nvSpPr>
        <p:spPr bwMode="auto">
          <a:xfrm flipV="1">
            <a:off x="8101013" y="2564780"/>
            <a:ext cx="0" cy="15843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9885" name="Text Box 29"/>
          <p:cNvSpPr txBox="1">
            <a:spLocks noChangeArrowheads="1"/>
          </p:cNvSpPr>
          <p:nvPr/>
        </p:nvSpPr>
        <p:spPr bwMode="auto">
          <a:xfrm>
            <a:off x="7235825" y="2348880"/>
            <a:ext cx="649288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graphicFrame>
        <p:nvGraphicFramePr>
          <p:cNvPr id="24988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205242"/>
              </p:ext>
            </p:extLst>
          </p:nvPr>
        </p:nvGraphicFramePr>
        <p:xfrm>
          <a:off x="7308850" y="2421905"/>
          <a:ext cx="3603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8"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421905"/>
                        <a:ext cx="3603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88" name="Text Box 32"/>
          <p:cNvSpPr txBox="1">
            <a:spLocks noChangeArrowheads="1"/>
          </p:cNvSpPr>
          <p:nvPr/>
        </p:nvSpPr>
        <p:spPr bwMode="auto">
          <a:xfrm>
            <a:off x="609600" y="5030063"/>
            <a:ext cx="4826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复功率是一个辅助计算功率的复数。</a:t>
            </a:r>
          </a:p>
        </p:txBody>
      </p:sp>
      <p:sp>
        <p:nvSpPr>
          <p:cNvPr id="20" name="Rectangle 13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558899"/>
          </a:xfrm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graphicFrame>
        <p:nvGraphicFramePr>
          <p:cNvPr id="249872" name="Object 16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33297164"/>
              </p:ext>
            </p:extLst>
          </p:nvPr>
        </p:nvGraphicFramePr>
        <p:xfrm>
          <a:off x="7115968" y="1506213"/>
          <a:ext cx="336351" cy="50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9" name="Equation" r:id="rId9" imgW="126720" imgH="190440" progId="Equation.DSMT4">
                  <p:embed/>
                </p:oleObj>
              </mc:Choice>
              <mc:Fallback>
                <p:oleObj name="Equation" r:id="rId9" imgW="126720" imgH="1904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968" y="1506213"/>
                        <a:ext cx="336351" cy="503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69" name="Object 1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254389274"/>
              </p:ext>
            </p:extLst>
          </p:nvPr>
        </p:nvGraphicFramePr>
        <p:xfrm>
          <a:off x="4502150" y="1484784"/>
          <a:ext cx="429890" cy="530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0" name="Equation" r:id="rId11" imgW="164880" imgH="203040" progId="Equation.DSMT4">
                  <p:embed/>
                </p:oleObj>
              </mc:Choice>
              <mc:Fallback>
                <p:oleObj name="Equation" r:id="rId11" imgW="164880" imgH="203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1484784"/>
                        <a:ext cx="429890" cy="530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58055" name="Object 7"/>
          <p:cNvGraphicFramePr>
            <a:graphicFrameLocks noChangeAspect="1"/>
          </p:cNvGraphicFramePr>
          <p:nvPr/>
        </p:nvGraphicFramePr>
        <p:xfrm>
          <a:off x="1720850" y="2492375"/>
          <a:ext cx="14541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3" name="Equation" r:id="rId3" imgW="647640" imgH="431640" progId="Equation.DSMT4">
                  <p:embed/>
                </p:oleObj>
              </mc:Choice>
              <mc:Fallback>
                <p:oleObj name="Equation" r:id="rId3" imgW="64764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492375"/>
                        <a:ext cx="145415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6" name="Object 8"/>
          <p:cNvGraphicFramePr>
            <a:graphicFrameLocks noChangeAspect="1"/>
          </p:cNvGraphicFramePr>
          <p:nvPr/>
        </p:nvGraphicFramePr>
        <p:xfrm>
          <a:off x="3951288" y="2492375"/>
          <a:ext cx="14557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4" name="Equation" r:id="rId5" imgW="672840" imgH="431640" progId="Equation.DSMT4">
                  <p:embed/>
                </p:oleObj>
              </mc:Choice>
              <mc:Fallback>
                <p:oleObj name="Equation" r:id="rId5" imgW="67284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2492375"/>
                        <a:ext cx="1455737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7" name="Object 9"/>
          <p:cNvGraphicFramePr>
            <a:graphicFrameLocks noChangeAspect="1"/>
          </p:cNvGraphicFramePr>
          <p:nvPr/>
        </p:nvGraphicFramePr>
        <p:xfrm>
          <a:off x="2339975" y="3644900"/>
          <a:ext cx="1419225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5" name="Equation" r:id="rId7" imgW="558720" imgH="431640" progId="Equation.DSMT4">
                  <p:embed/>
                </p:oleObj>
              </mc:Choice>
              <mc:Fallback>
                <p:oleObj name="Equation" r:id="rId7" imgW="558720" imgH="431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644900"/>
                        <a:ext cx="1419225" cy="123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8" name="Rectangle 10"/>
          <p:cNvSpPr>
            <a:spLocks noChangeArrowheads="1"/>
          </p:cNvSpPr>
          <p:nvPr/>
        </p:nvSpPr>
        <p:spPr bwMode="auto">
          <a:xfrm>
            <a:off x="0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9" name="Text Box 11"/>
          <p:cNvSpPr txBox="1">
            <a:spLocks noChangeArrowheads="1"/>
          </p:cNvSpPr>
          <p:nvPr/>
        </p:nvSpPr>
        <p:spPr bwMode="auto">
          <a:xfrm>
            <a:off x="755650" y="1367155"/>
            <a:ext cx="26564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功率守恒定律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58060" name="Text Box 12"/>
          <p:cNvSpPr txBox="1">
            <a:spLocks noChangeArrowheads="1"/>
          </p:cNvSpPr>
          <p:nvPr/>
        </p:nvSpPr>
        <p:spPr bwMode="auto">
          <a:xfrm>
            <a:off x="2115344" y="4889376"/>
            <a:ext cx="3671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复功率满足功率守恒定律。</a:t>
            </a:r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740352" y="357207"/>
            <a:ext cx="8258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9-9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84649"/>
          <a:stretch/>
        </p:blipFill>
        <p:spPr>
          <a:xfrm>
            <a:off x="68506" y="930828"/>
            <a:ext cx="8967989" cy="7752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7053" r="51410" b="67829"/>
          <a:stretch/>
        </p:blipFill>
        <p:spPr>
          <a:xfrm>
            <a:off x="68506" y="1706037"/>
            <a:ext cx="2808312" cy="2232248"/>
          </a:xfrm>
          <a:prstGeom prst="rect">
            <a:avLst/>
          </a:prstGeom>
        </p:spPr>
      </p:pic>
      <p:sp>
        <p:nvSpPr>
          <p:cNvPr id="258059" name="Text Box 11"/>
          <p:cNvSpPr txBox="1">
            <a:spLocks noChangeArrowheads="1"/>
          </p:cNvSpPr>
          <p:nvPr/>
        </p:nvSpPr>
        <p:spPr bwMode="auto">
          <a:xfrm>
            <a:off x="2876818" y="1268760"/>
            <a:ext cx="551160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latin typeface="+mn-ea"/>
                <a:ea typeface="+mn-ea"/>
              </a:rPr>
              <a:t>求电源发出的功率和电路的功率因数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67544" y="905817"/>
            <a:ext cx="100811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9-9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9" t="34691" r="25950" b="58279"/>
          <a:stretch/>
        </p:blipFill>
        <p:spPr>
          <a:xfrm>
            <a:off x="4420940" y="2152562"/>
            <a:ext cx="4265860" cy="3841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65644" r="29440" b="15874"/>
          <a:stretch/>
        </p:blipFill>
        <p:spPr>
          <a:xfrm>
            <a:off x="68522" y="4052916"/>
            <a:ext cx="2862195" cy="2009132"/>
          </a:xfrm>
          <a:prstGeom prst="rect">
            <a:avLst/>
          </a:prstGeom>
        </p:spPr>
      </p:pic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3209490" y="2136648"/>
            <a:ext cx="1245746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视在功率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9" t="51003" r="25950" b="4702"/>
          <a:stretch/>
        </p:blipFill>
        <p:spPr>
          <a:xfrm>
            <a:off x="4420940" y="2996952"/>
            <a:ext cx="4265860" cy="2420888"/>
          </a:xfrm>
          <a:prstGeom prst="rect">
            <a:avLst/>
          </a:prstGeom>
        </p:spPr>
      </p:pic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209490" y="2708920"/>
            <a:ext cx="215459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电压电流相位差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3209490" y="3358403"/>
            <a:ext cx="1245746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功率因数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3209490" y="4094236"/>
            <a:ext cx="1245746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有功功率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3209490" y="4941168"/>
            <a:ext cx="1245746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无功功率</a:t>
            </a:r>
          </a:p>
        </p:txBody>
      </p:sp>
    </p:spTree>
    <p:extLst>
      <p:ext uri="{BB962C8B-B14F-4D97-AF65-F5344CB8AC3E}">
        <p14:creationId xmlns:p14="http://schemas.microsoft.com/office/powerpoint/2010/main" val="22370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5" name="Rectangle 5"/>
          <p:cNvSpPr>
            <a:spLocks noChangeArrowheads="1"/>
          </p:cNvSpPr>
          <p:nvPr/>
        </p:nvSpPr>
        <p:spPr bwMode="auto">
          <a:xfrm>
            <a:off x="0" y="-43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179388" y="2276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48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369946"/>
              </p:ext>
            </p:extLst>
          </p:nvPr>
        </p:nvGraphicFramePr>
        <p:xfrm>
          <a:off x="827336" y="4046348"/>
          <a:ext cx="143986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6" name="公式" r:id="rId3" imgW="698500" imgH="419100" progId="Equation.3">
                  <p:embed/>
                </p:oleObj>
              </mc:Choice>
              <mc:Fallback>
                <p:oleObj name="公式" r:id="rId3" imgW="698500" imgH="419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36" y="4046348"/>
                        <a:ext cx="1439862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231347"/>
              </p:ext>
            </p:extLst>
          </p:nvPr>
        </p:nvGraphicFramePr>
        <p:xfrm>
          <a:off x="2843461" y="4046348"/>
          <a:ext cx="22320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7" name="公式" r:id="rId5" imgW="1282700" imgH="419100" progId="Equation.3">
                  <p:embed/>
                </p:oleObj>
              </mc:Choice>
              <mc:Fallback>
                <p:oleObj name="公式" r:id="rId5" imgW="1282700" imgH="419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461" y="4046348"/>
                        <a:ext cx="2232025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786730"/>
              </p:ext>
            </p:extLst>
          </p:nvPr>
        </p:nvGraphicFramePr>
        <p:xfrm>
          <a:off x="5495925" y="4046538"/>
          <a:ext cx="246856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8" name="Equation" r:id="rId7" imgW="1434960" imgH="444240" progId="Equation.DSMT4">
                  <p:embed/>
                </p:oleObj>
              </mc:Choice>
              <mc:Fallback>
                <p:oleObj name="Equation" r:id="rId7" imgW="1434960" imgH="4442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925" y="4046538"/>
                        <a:ext cx="2468563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611560" y="1165036"/>
            <a:ext cx="152515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  <a:ea typeface="+mn-ea"/>
              </a:rPr>
              <a:t>特例：</a:t>
            </a:r>
            <a:r>
              <a:rPr lang="zh-CN" altLang="en-US" dirty="0">
                <a:latin typeface="+mn-ea"/>
                <a:ea typeface="+mn-ea"/>
              </a:rPr>
              <a:t> </a:t>
            </a:r>
          </a:p>
        </p:txBody>
      </p:sp>
      <p:pic>
        <p:nvPicPr>
          <p:cNvPr id="204831" name="Picture 31"/>
          <p:cNvPicPr>
            <a:picLocks noChangeAspect="1" noChangeArrowheads="1"/>
          </p:cNvPicPr>
          <p:nvPr/>
        </p:nvPicPr>
        <p:blipFill>
          <a:blip r:embed="rId9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23" y="1814323"/>
            <a:ext cx="14478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2" name="Picture 32"/>
          <p:cNvPicPr>
            <a:picLocks noChangeAspect="1" noChangeArrowheads="1"/>
          </p:cNvPicPr>
          <p:nvPr/>
        </p:nvPicPr>
        <p:blipFill>
          <a:blip r:embed="rId10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86" y="1741298"/>
            <a:ext cx="149542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3" name="Picture 33"/>
          <p:cNvPicPr>
            <a:picLocks noChangeAspect="1" noChangeArrowheads="1"/>
          </p:cNvPicPr>
          <p:nvPr/>
        </p:nvPicPr>
        <p:blipFill>
          <a:blip r:embed="rId11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3" y="1885761"/>
            <a:ext cx="1466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34" name="Rectangle 34"/>
          <p:cNvSpPr>
            <a:spLocks noGrp="1" noChangeArrowheads="1"/>
          </p:cNvSpPr>
          <p:nvPr>
            <p:ph type="title"/>
          </p:nvPr>
        </p:nvSpPr>
        <p:spPr>
          <a:xfrm>
            <a:off x="611560" y="188913"/>
            <a:ext cx="8302253" cy="647799"/>
          </a:xfrm>
          <a:noFill/>
          <a:ln/>
        </p:spPr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阻抗和导纳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740352" y="357207"/>
            <a:ext cx="962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9-10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" b="87505"/>
          <a:stretch/>
        </p:blipFill>
        <p:spPr>
          <a:xfrm>
            <a:off x="107504" y="908720"/>
            <a:ext cx="8743829" cy="12241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0" r="67077" b="57370"/>
          <a:stretch/>
        </p:blipFill>
        <p:spPr>
          <a:xfrm>
            <a:off x="107506" y="2132856"/>
            <a:ext cx="2667514" cy="2376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3" b="65750"/>
          <a:stretch/>
        </p:blipFill>
        <p:spPr>
          <a:xfrm>
            <a:off x="3125024" y="3059528"/>
            <a:ext cx="5409682" cy="3681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8" t="18001" r="47672" b="60888"/>
          <a:stretch/>
        </p:blipFill>
        <p:spPr>
          <a:xfrm>
            <a:off x="539552" y="4114516"/>
            <a:ext cx="1944216" cy="24108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68294" r="42973" b="18415"/>
          <a:stretch/>
        </p:blipFill>
        <p:spPr>
          <a:xfrm>
            <a:off x="3203848" y="2060848"/>
            <a:ext cx="3312368" cy="9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0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0" y="292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0" y="2903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b="1" dirty="0"/>
              <a:t>§9-3 </a:t>
            </a:r>
            <a:r>
              <a:rPr lang="zh-CN" altLang="en-US" b="1" dirty="0"/>
              <a:t>正弦交流电路的功率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740352" y="357207"/>
            <a:ext cx="962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9-10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" b="87505"/>
          <a:stretch/>
        </p:blipFill>
        <p:spPr>
          <a:xfrm>
            <a:off x="107504" y="908720"/>
            <a:ext cx="8743829" cy="12241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0" r="67077" b="57370"/>
          <a:stretch/>
        </p:blipFill>
        <p:spPr>
          <a:xfrm>
            <a:off x="107506" y="2132856"/>
            <a:ext cx="2667514" cy="23762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8" t="18001" r="47672" b="60888"/>
          <a:stretch/>
        </p:blipFill>
        <p:spPr>
          <a:xfrm>
            <a:off x="2771800" y="3051390"/>
            <a:ext cx="1944216" cy="24108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7" t="14503" r="22423" b="62167"/>
          <a:stretch/>
        </p:blipFill>
        <p:spPr>
          <a:xfrm>
            <a:off x="6516216" y="4077072"/>
            <a:ext cx="2592288" cy="2664296"/>
          </a:xfrm>
          <a:prstGeom prst="rect">
            <a:avLst/>
          </a:prstGeom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059831" y="2223278"/>
            <a:ext cx="59766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另一解答为红线所示，功率因数角</a:t>
            </a:r>
            <a:r>
              <a:rPr lang="el-GR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φ</a:t>
            </a:r>
            <a:r>
              <a:rPr lang="en-US" altLang="zh-CN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25.84°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（容性），需要更大的电容量，经济上不可取。</a:t>
            </a:r>
            <a:endParaRPr lang="zh-CN" altLang="en-US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44008" y="2974248"/>
            <a:ext cx="2306147" cy="3392292"/>
            <a:chOff x="4644008" y="2974248"/>
            <a:chExt cx="2306147" cy="339229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58" t="18001" r="47672" b="60888"/>
            <a:stretch/>
          </p:blipFill>
          <p:spPr>
            <a:xfrm>
              <a:off x="4644008" y="3031990"/>
              <a:ext cx="1944216" cy="2410828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 bwMode="auto">
            <a:xfrm>
              <a:off x="5792353" y="3140968"/>
              <a:ext cx="0" cy="3093938"/>
            </a:xfrm>
            <a:prstGeom prst="straightConnector1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16"/>
            <p:cNvCxnSpPr/>
            <p:nvPr/>
          </p:nvCxnSpPr>
          <p:spPr bwMode="auto">
            <a:xfrm>
              <a:off x="4856249" y="5154786"/>
              <a:ext cx="966402" cy="1080120"/>
            </a:xfrm>
            <a:prstGeom prst="straightConnector1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弧形 1"/>
            <p:cNvSpPr/>
            <p:nvPr/>
          </p:nvSpPr>
          <p:spPr bwMode="auto">
            <a:xfrm>
              <a:off x="4943407" y="4997290"/>
              <a:ext cx="576064" cy="576064"/>
            </a:xfrm>
            <a:prstGeom prst="arc">
              <a:avLst>
                <a:gd name="adj1" fmla="val 20262423"/>
                <a:gd name="adj2" fmla="val 5422944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5409581" y="5342456"/>
              <a:ext cx="154057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l-GR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φ</a:t>
              </a:r>
              <a:r>
                <a:rPr lang="en-US" altLang="zh-CN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 -25.84°</a:t>
              </a:r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aphicFrame>
          <p:nvGraphicFramePr>
            <p:cNvPr id="20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4160100"/>
                </p:ext>
              </p:extLst>
            </p:nvPr>
          </p:nvGraphicFramePr>
          <p:xfrm>
            <a:off x="5163871" y="5929977"/>
            <a:ext cx="355600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64" name="Equation" r:id="rId4" imgW="152280" imgH="203040" progId="Equation.DSMT4">
                    <p:embed/>
                  </p:oleObj>
                </mc:Choice>
                <mc:Fallback>
                  <p:oleObj name="Equation" r:id="rId4" imgW="152280" imgH="203040" progId="Equation.DSMT4">
                    <p:embed/>
                    <p:pic>
                      <p:nvPicPr>
                        <p:cNvPr id="26318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3871" y="5929977"/>
                          <a:ext cx="355600" cy="436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8461044"/>
                </p:ext>
              </p:extLst>
            </p:nvPr>
          </p:nvGraphicFramePr>
          <p:xfrm>
            <a:off x="5911850" y="5732463"/>
            <a:ext cx="444500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65" name="Equation" r:id="rId6" imgW="190440" imgH="241200" progId="Equation.DSMT4">
                    <p:embed/>
                  </p:oleObj>
                </mc:Choice>
                <mc:Fallback>
                  <p:oleObj name="Equation" r:id="rId6" imgW="190440" imgH="241200" progId="Equation.DSMT4">
                    <p:embed/>
                    <p:pic>
                      <p:nvPicPr>
                        <p:cNvPr id="2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1850" y="5732463"/>
                          <a:ext cx="444500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/>
            <p:cNvSpPr/>
            <p:nvPr/>
          </p:nvSpPr>
          <p:spPr bwMode="auto">
            <a:xfrm>
              <a:off x="5844177" y="3886488"/>
              <a:ext cx="310108" cy="52037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5306008" y="2974248"/>
              <a:ext cx="310108" cy="41706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 bwMode="auto">
            <a:xfrm flipV="1">
              <a:off x="4856249" y="4256804"/>
              <a:ext cx="936104" cy="897982"/>
            </a:xfrm>
            <a:prstGeom prst="line">
              <a:avLst/>
            </a:prstGeom>
            <a:noFill/>
            <a:ln w="44450" cap="flat" cmpd="sng" algn="ctr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930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52736"/>
            <a:ext cx="3810000" cy="453072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负载</a:t>
            </a:r>
            <a:r>
              <a:rPr lang="en-US" altLang="zh-CN" i="1" dirty="0">
                <a:latin typeface="+mj-lt"/>
              </a:rPr>
              <a:t>R</a:t>
            </a:r>
            <a:r>
              <a:rPr lang="en-US" altLang="zh-CN" i="1" baseline="-25000" dirty="0">
                <a:latin typeface="+mj-lt"/>
              </a:rPr>
              <a:t>L</a:t>
            </a:r>
            <a:r>
              <a:rPr lang="zh-CN" altLang="en-US" dirty="0">
                <a:latin typeface="+mj-lt"/>
              </a:rPr>
              <a:t>所获得的功率：</a:t>
            </a:r>
          </a:p>
        </p:txBody>
      </p:sp>
      <p:graphicFrame>
        <p:nvGraphicFramePr>
          <p:cNvPr id="260101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118357801"/>
              </p:ext>
            </p:extLst>
          </p:nvPr>
        </p:nvGraphicFramePr>
        <p:xfrm>
          <a:off x="1095375" y="2276872"/>
          <a:ext cx="3889375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22" name="Equation" r:id="rId4" imgW="1650960" imgH="469800" progId="Equation.DSMT4">
                  <p:embed/>
                </p:oleObj>
              </mc:Choice>
              <mc:Fallback>
                <p:oleObj name="Equation" r:id="rId4" imgW="165096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2276872"/>
                        <a:ext cx="3889375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0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40073"/>
            <a:ext cx="24288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7380585" y="2132236"/>
            <a:ext cx="503238" cy="376237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latin typeface="Times New Roman" panose="02020603050405020304" pitchFamily="18" charset="0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260104" name="Line 8"/>
          <p:cNvSpPr>
            <a:spLocks noChangeShapeType="1"/>
          </p:cNvSpPr>
          <p:nvPr/>
        </p:nvSpPr>
        <p:spPr bwMode="auto">
          <a:xfrm flipV="1">
            <a:off x="7812385" y="2203673"/>
            <a:ext cx="358775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5" name="Text Box 9"/>
          <p:cNvSpPr txBox="1">
            <a:spLocks noChangeArrowheads="1"/>
          </p:cNvSpPr>
          <p:nvPr/>
        </p:nvSpPr>
        <p:spPr bwMode="auto">
          <a:xfrm>
            <a:off x="7307560" y="1268636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L</a:t>
            </a:r>
          </a:p>
        </p:txBody>
      </p:sp>
      <p:graphicFrame>
        <p:nvGraphicFramePr>
          <p:cNvPr id="2601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74002"/>
              </p:ext>
            </p:extLst>
          </p:nvPr>
        </p:nvGraphicFramePr>
        <p:xfrm>
          <a:off x="1185862" y="3500661"/>
          <a:ext cx="64087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23" name="Equation" r:id="rId7" imgW="2743200" imgH="533160" progId="Equation.DSMT4">
                  <p:embed/>
                </p:oleObj>
              </mc:Choice>
              <mc:Fallback>
                <p:oleObj name="Equation" r:id="rId7" imgW="2743200" imgH="5331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2" y="3500661"/>
                        <a:ext cx="64087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8" name="Object 1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608207128"/>
              </p:ext>
            </p:extLst>
          </p:nvPr>
        </p:nvGraphicFramePr>
        <p:xfrm>
          <a:off x="1041400" y="4796061"/>
          <a:ext cx="61198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24" name="Equation" r:id="rId9" imgW="2323800" imgH="495000" progId="Equation.DSMT4">
                  <p:embed/>
                </p:oleObj>
              </mc:Choice>
              <mc:Fallback>
                <p:oleObj name="Equation" r:id="rId9" imgW="2323800" imgH="495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796061"/>
                        <a:ext cx="61198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 txBox="1">
            <a:spLocks noChangeArrowheads="1"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§9-4 </a:t>
            </a:r>
            <a:r>
              <a:rPr lang="zh-CN" altLang="en-US" b="1" dirty="0"/>
              <a:t>最大功率传输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025423" y="1680453"/>
            <a:ext cx="25224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+mn-ea"/>
                <a:ea typeface="+mn-ea"/>
              </a:rPr>
              <a:t>直流电路中：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2369484"/>
            <a:ext cx="4595813" cy="3795820"/>
          </a:xfrm>
        </p:spPr>
        <p:txBody>
          <a:bodyPr/>
          <a:lstStyle/>
          <a:p>
            <a:r>
              <a:rPr lang="zh-CN" altLang="en-US" sz="2400" dirty="0"/>
              <a:t>负载</a:t>
            </a:r>
            <a:r>
              <a:rPr lang="en-US" altLang="zh-CN" sz="2400" dirty="0"/>
              <a:t>Z</a:t>
            </a:r>
            <a:r>
              <a:rPr lang="en-US" altLang="zh-CN" sz="2400" baseline="-25000" dirty="0"/>
              <a:t>L</a:t>
            </a:r>
            <a:r>
              <a:rPr lang="zh-CN" altLang="en-US" sz="2400" dirty="0"/>
              <a:t>所获得的有功功率：</a:t>
            </a:r>
          </a:p>
        </p:txBody>
      </p:sp>
      <p:graphicFrame>
        <p:nvGraphicFramePr>
          <p:cNvPr id="26317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42988209"/>
              </p:ext>
            </p:extLst>
          </p:nvPr>
        </p:nvGraphicFramePr>
        <p:xfrm>
          <a:off x="1195388" y="2901950"/>
          <a:ext cx="52736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2" name="Equation" r:id="rId4" imgW="2450880" imgH="482400" progId="Equation.DSMT4">
                  <p:embed/>
                </p:oleObj>
              </mc:Choice>
              <mc:Fallback>
                <p:oleObj name="Equation" r:id="rId4" imgW="245088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2901950"/>
                        <a:ext cx="52736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346681"/>
            <a:ext cx="24288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3175" name="Line 7"/>
          <p:cNvSpPr>
            <a:spLocks noChangeShapeType="1"/>
          </p:cNvSpPr>
          <p:nvPr/>
        </p:nvSpPr>
        <p:spPr bwMode="auto">
          <a:xfrm flipV="1">
            <a:off x="8255000" y="2210281"/>
            <a:ext cx="358775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31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37867"/>
              </p:ext>
            </p:extLst>
          </p:nvPr>
        </p:nvGraphicFramePr>
        <p:xfrm>
          <a:off x="3491880" y="4077072"/>
          <a:ext cx="30861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3" name="Equation" r:id="rId7" imgW="1320480" imgH="457200" progId="Equation.DSMT4">
                  <p:embed/>
                </p:oleObj>
              </mc:Choice>
              <mc:Fallback>
                <p:oleObj name="Equation" r:id="rId7" imgW="132048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077072"/>
                        <a:ext cx="30861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9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421444280"/>
              </p:ext>
            </p:extLst>
          </p:nvPr>
        </p:nvGraphicFramePr>
        <p:xfrm>
          <a:off x="1035050" y="5194300"/>
          <a:ext cx="59912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4" name="Equation" r:id="rId9" imgW="2844720" imgH="495000" progId="Equation.DSMT4">
                  <p:embed/>
                </p:oleObj>
              </mc:Choice>
              <mc:Fallback>
                <p:oleObj name="Equation" r:id="rId9" imgW="2844720" imgH="495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5194300"/>
                        <a:ext cx="599122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8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452085"/>
              </p:ext>
            </p:extLst>
          </p:nvPr>
        </p:nvGraphicFramePr>
        <p:xfrm>
          <a:off x="7823200" y="2210281"/>
          <a:ext cx="400050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5" name="Equation" r:id="rId11" imgW="190440" imgH="164880" progId="Equation.DSMT4">
                  <p:embed/>
                </p:oleObj>
              </mc:Choice>
              <mc:Fallback>
                <p:oleObj name="Equation" r:id="rId11" imgW="190440" imgH="1648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200" y="2210281"/>
                        <a:ext cx="400050" cy="2365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8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491379"/>
              </p:ext>
            </p:extLst>
          </p:nvPr>
        </p:nvGraphicFramePr>
        <p:xfrm>
          <a:off x="7906543" y="1311756"/>
          <a:ext cx="23336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6" name="Equation" r:id="rId13" imgW="126720" imgH="190440" progId="Equation.DSMT4">
                  <p:embed/>
                </p:oleObj>
              </mc:Choice>
              <mc:Fallback>
                <p:oleObj name="Equation" r:id="rId13" imgW="126720" imgH="1904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6543" y="1311756"/>
                        <a:ext cx="233363" cy="3111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8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32046"/>
              </p:ext>
            </p:extLst>
          </p:nvPr>
        </p:nvGraphicFramePr>
        <p:xfrm>
          <a:off x="6986588" y="1964219"/>
          <a:ext cx="3603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7" name="Equation" r:id="rId15" imgW="203040" imgH="177480" progId="Equation.DSMT4">
                  <p:embed/>
                </p:oleObj>
              </mc:Choice>
              <mc:Fallback>
                <p:oleObj name="Equation" r:id="rId15" imgW="203040" imgH="177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1964219"/>
                        <a:ext cx="360362" cy="2952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8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734788"/>
              </p:ext>
            </p:extLst>
          </p:nvPr>
        </p:nvGraphicFramePr>
        <p:xfrm>
          <a:off x="7102475" y="2427769"/>
          <a:ext cx="40005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8" name="Equation" r:id="rId17" imgW="203040" imgH="203040" progId="Equation.DSMT4">
                  <p:embed/>
                </p:oleObj>
              </mc:Choice>
              <mc:Fallback>
                <p:oleObj name="Equation" r:id="rId17" imgW="203040" imgH="20304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475" y="2427769"/>
                        <a:ext cx="400050" cy="2714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88" name="Text Box 20"/>
          <p:cNvSpPr txBox="1">
            <a:spLocks noChangeArrowheads="1"/>
          </p:cNvSpPr>
          <p:nvPr/>
        </p:nvSpPr>
        <p:spPr bwMode="auto">
          <a:xfrm>
            <a:off x="1091750" y="1564778"/>
            <a:ext cx="4113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</a:rPr>
              <a:t>Z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S </a:t>
            </a:r>
            <a:r>
              <a:rPr lang="en-US" altLang="zh-CN" sz="2400" dirty="0">
                <a:latin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i="1" dirty="0">
                <a:latin typeface="Times New Roman" panose="02020603050405020304" pitchFamily="18" charset="0"/>
              </a:rPr>
              <a:t>Z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L </a:t>
            </a:r>
            <a:r>
              <a:rPr lang="en-US" altLang="zh-CN" sz="2400" dirty="0">
                <a:latin typeface="Times New Roman" panose="02020603050405020304" pitchFamily="18" charset="0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L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L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6318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15708"/>
              </p:ext>
            </p:extLst>
          </p:nvPr>
        </p:nvGraphicFramePr>
        <p:xfrm>
          <a:off x="1620639" y="4365104"/>
          <a:ext cx="14239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9" name="Equation" r:id="rId19" imgW="609480" imgH="177480" progId="Equation.DSMT4">
                  <p:embed/>
                </p:oleObj>
              </mc:Choice>
              <mc:Fallback>
                <p:oleObj name="Equation" r:id="rId19" imgW="609480" imgH="177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639" y="4365104"/>
                        <a:ext cx="142398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3"/>
          <p:cNvSpPr txBox="1">
            <a:spLocks noChangeArrowheads="1"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§9-4 </a:t>
            </a:r>
            <a:r>
              <a:rPr lang="zh-CN" altLang="en-US" b="1" dirty="0"/>
              <a:t>最大功率传输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8494558" y="2275090"/>
            <a:ext cx="196850" cy="216024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318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741483"/>
              </p:ext>
            </p:extLst>
          </p:nvPr>
        </p:nvGraphicFramePr>
        <p:xfrm>
          <a:off x="8614494" y="2211050"/>
          <a:ext cx="2889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0" name="Equation" r:id="rId21" imgW="164880" imgH="203040" progId="Equation.DSMT4">
                  <p:embed/>
                </p:oleObj>
              </mc:Choice>
              <mc:Fallback>
                <p:oleObj name="Equation" r:id="rId21" imgW="164880" imgH="2030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4494" y="2211050"/>
                        <a:ext cx="288925" cy="327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 algn="ctr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99592" y="970509"/>
            <a:ext cx="33305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+mn-ea"/>
                <a:ea typeface="+mn-ea"/>
              </a:rPr>
              <a:t>正弦交流电路中：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V="1">
            <a:off x="6986588" y="4581128"/>
            <a:ext cx="1041796" cy="41772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8023224" y="3717032"/>
            <a:ext cx="880195" cy="86409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6986588" y="4998854"/>
            <a:ext cx="1036636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/>
        </p:nvCxnSpPr>
        <p:spPr bwMode="auto">
          <a:xfrm>
            <a:off x="8023224" y="4581128"/>
            <a:ext cx="880195" cy="0"/>
          </a:xfrm>
          <a:prstGeom prst="lin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/>
        </p:nvCxnSpPr>
        <p:spPr bwMode="auto">
          <a:xfrm>
            <a:off x="8903419" y="3717032"/>
            <a:ext cx="0" cy="864096"/>
          </a:xfrm>
          <a:prstGeom prst="lin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/>
          <p:nvPr/>
        </p:nvCxnSpPr>
        <p:spPr bwMode="auto">
          <a:xfrm>
            <a:off x="8023224" y="4627687"/>
            <a:ext cx="0" cy="371167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7346950" y="49840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+mj-lt"/>
              </a:rPr>
              <a:t>Rs</a:t>
            </a:r>
            <a:endParaRPr lang="zh-CN" altLang="en-US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72926" y="4581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+mj-lt"/>
              </a:rPr>
              <a:t>Xs</a:t>
            </a:r>
            <a:endParaRPr lang="zh-CN" altLang="en-US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76110" y="424124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00FF"/>
                </a:solidFill>
                <a:latin typeface="+mj-lt"/>
              </a:rPr>
              <a:t>R</a:t>
            </a:r>
            <a:r>
              <a:rPr lang="en-US" altLang="zh-CN" i="1" baseline="-25000" dirty="0">
                <a:solidFill>
                  <a:srgbClr val="0000FF"/>
                </a:solidFill>
                <a:latin typeface="+mj-lt"/>
              </a:rPr>
              <a:t>L</a:t>
            </a:r>
            <a:endParaRPr lang="zh-CN" altLang="en-US" i="1" baseline="-250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53611" y="407240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00FF"/>
                </a:solidFill>
                <a:latin typeface="+mj-lt"/>
              </a:rPr>
              <a:t>X</a:t>
            </a:r>
            <a:r>
              <a:rPr lang="en-US" altLang="zh-CN" i="1" baseline="-25000" dirty="0">
                <a:solidFill>
                  <a:srgbClr val="0000FF"/>
                </a:solidFill>
                <a:latin typeface="+mj-lt"/>
              </a:rPr>
              <a:t>L</a:t>
            </a:r>
            <a:endParaRPr lang="zh-CN" altLang="en-US" i="1" baseline="-250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6986588" y="3717031"/>
            <a:ext cx="1916831" cy="126704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文本框 39"/>
          <p:cNvSpPr txBox="1"/>
          <p:nvPr/>
        </p:nvSpPr>
        <p:spPr>
          <a:xfrm>
            <a:off x="7463114" y="390136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+mj-lt"/>
              </a:rPr>
              <a:t>Zs+Z</a:t>
            </a:r>
            <a:r>
              <a:rPr lang="en-US" altLang="zh-CN" i="1" baseline="-25000" dirty="0" err="1">
                <a:latin typeface="+mj-lt"/>
              </a:rPr>
              <a:t>L</a:t>
            </a:r>
            <a:endParaRPr lang="zh-CN" altLang="en-US" i="1" baseline="-25000" dirty="0">
              <a:latin typeface="+mj-lt"/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8023224" y="5013176"/>
            <a:ext cx="880195" cy="0"/>
          </a:xfrm>
          <a:prstGeom prst="lin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8910625" y="4627687"/>
            <a:ext cx="0" cy="371167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  <p:bldP spid="35" grpId="0"/>
      <p:bldP spid="36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196753"/>
            <a:ext cx="6338664" cy="4032448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P245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9-7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9-15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9-18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9-21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>
                <a:latin typeface="+mj-lt"/>
              </a:rPr>
              <a:t>9-27</a:t>
            </a:r>
          </a:p>
          <a:p>
            <a:pPr marL="712788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dirty="0">
              <a:latin typeface="+mj-lt"/>
            </a:endParaRPr>
          </a:p>
        </p:txBody>
      </p:sp>
      <p:sp>
        <p:nvSpPr>
          <p:cNvPr id="22" name="Rectangle 13"/>
          <p:cNvSpPr txBox="1">
            <a:spLocks noChangeArrowheads="1"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51136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349648"/>
              </p:ext>
            </p:extLst>
          </p:nvPr>
        </p:nvGraphicFramePr>
        <p:xfrm>
          <a:off x="1547813" y="2777207"/>
          <a:ext cx="21590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09" name="公式" r:id="rId4" imgW="1130040" imgH="241200" progId="Equation.3">
                  <p:embed/>
                </p:oleObj>
              </mc:Choice>
              <mc:Fallback>
                <p:oleObj name="公式" r:id="rId4" imgW="11300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777207"/>
                        <a:ext cx="2159000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922976"/>
              </p:ext>
            </p:extLst>
          </p:nvPr>
        </p:nvGraphicFramePr>
        <p:xfrm>
          <a:off x="3851275" y="2785144"/>
          <a:ext cx="23050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0" name="公式" r:id="rId6" imgW="1206500" imgH="241300" progId="Equation.3">
                  <p:embed/>
                </p:oleObj>
              </mc:Choice>
              <mc:Fallback>
                <p:oleObj name="公式" r:id="rId6" imgW="12065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785144"/>
                        <a:ext cx="230505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218406"/>
              </p:ext>
            </p:extLst>
          </p:nvPr>
        </p:nvGraphicFramePr>
        <p:xfrm>
          <a:off x="1343025" y="3422650"/>
          <a:ext cx="458787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1" name="Equation" r:id="rId8" imgW="2781000" imgH="419040" progId="Equation.DSMT4">
                  <p:embed/>
                </p:oleObj>
              </mc:Choice>
              <mc:Fallback>
                <p:oleObj name="Equation" r:id="rId8" imgW="2781000" imgH="419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3422650"/>
                        <a:ext cx="4587875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756730"/>
              </p:ext>
            </p:extLst>
          </p:nvPr>
        </p:nvGraphicFramePr>
        <p:xfrm>
          <a:off x="1547813" y="4491707"/>
          <a:ext cx="24479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2" name="公式" r:id="rId10" imgW="1473200" imgH="533400" progId="Equation.3">
                  <p:embed/>
                </p:oleObj>
              </mc:Choice>
              <mc:Fallback>
                <p:oleObj name="公式" r:id="rId10" imgW="1473200" imgH="533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491707"/>
                        <a:ext cx="2447925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45699"/>
              </p:ext>
            </p:extLst>
          </p:nvPr>
        </p:nvGraphicFramePr>
        <p:xfrm>
          <a:off x="4597400" y="4659313"/>
          <a:ext cx="23971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3" name="Equation" r:id="rId12" imgW="1320480" imgH="393480" progId="Equation.DSMT4">
                  <p:embed/>
                </p:oleObj>
              </mc:Choice>
              <mc:Fallback>
                <p:oleObj name="Equation" r:id="rId12" imgW="132048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0" y="4659313"/>
                        <a:ext cx="239712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987" name="Picture 19"/>
          <p:cNvPicPr>
            <a:picLocks noChangeAspect="1" noChangeArrowheads="1"/>
          </p:cNvPicPr>
          <p:nvPr/>
        </p:nvPicPr>
        <p:blipFill>
          <a:blip r:embed="rId1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084932"/>
            <a:ext cx="3514617" cy="17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988" name="Text Box 20"/>
          <p:cNvSpPr txBox="1">
            <a:spLocks noChangeArrowheads="1"/>
          </p:cNvSpPr>
          <p:nvPr/>
        </p:nvSpPr>
        <p:spPr bwMode="auto">
          <a:xfrm>
            <a:off x="611560" y="1156369"/>
            <a:ext cx="34528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+mj-lt"/>
                <a:ea typeface="+mn-ea"/>
              </a:rPr>
              <a:t>2.</a:t>
            </a:r>
            <a:r>
              <a:rPr lang="en-US" altLang="zh-CN" sz="3200" b="1" i="1" dirty="0">
                <a:latin typeface="+mj-lt"/>
                <a:ea typeface="+mn-ea"/>
              </a:rPr>
              <a:t>RLC </a:t>
            </a:r>
            <a:r>
              <a:rPr lang="zh-CN" altLang="en-US" sz="3200" b="1" dirty="0">
                <a:latin typeface="+mj-lt"/>
                <a:ea typeface="+mn-ea"/>
              </a:rPr>
              <a:t>串联复阻抗</a:t>
            </a:r>
            <a:endParaRPr lang="zh-CN" altLang="en-US" dirty="0">
              <a:latin typeface="+mj-lt"/>
              <a:ea typeface="+mn-ea"/>
            </a:endParaRPr>
          </a:p>
        </p:txBody>
      </p:sp>
      <p:sp>
        <p:nvSpPr>
          <p:cNvPr id="211989" name="Text Box 21"/>
          <p:cNvSpPr txBox="1">
            <a:spLocks noChangeArrowheads="1"/>
          </p:cNvSpPr>
          <p:nvPr/>
        </p:nvSpPr>
        <p:spPr bwMode="auto">
          <a:xfrm>
            <a:off x="1116013" y="1948532"/>
            <a:ext cx="23102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+mj-lt"/>
                <a:ea typeface="+mn-ea"/>
              </a:rPr>
              <a:t>根据</a:t>
            </a:r>
            <a:r>
              <a:rPr lang="en-US" altLang="zh-CN" sz="3200" b="1">
                <a:latin typeface="+mj-lt"/>
                <a:ea typeface="+mn-ea"/>
              </a:rPr>
              <a:t>KVL</a:t>
            </a:r>
            <a:r>
              <a:rPr lang="zh-CN" altLang="en-US" sz="3200" b="1">
                <a:latin typeface="+mj-lt"/>
                <a:ea typeface="+mn-ea"/>
              </a:rPr>
              <a:t>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阻抗和导纳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708663"/>
              </p:ext>
            </p:extLst>
          </p:nvPr>
        </p:nvGraphicFramePr>
        <p:xfrm>
          <a:off x="5100885" y="5516563"/>
          <a:ext cx="18732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34" name="公式" r:id="rId3" imgW="1231366" imgH="228501" progId="Equation.3">
                  <p:embed/>
                </p:oleObj>
              </mc:Choice>
              <mc:Fallback>
                <p:oleObj name="公式" r:id="rId3" imgW="1231366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85" y="5516563"/>
                        <a:ext cx="187325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6" name="Rectangle 12"/>
          <p:cNvSpPr>
            <a:spLocks noChangeArrowheads="1"/>
          </p:cNvSpPr>
          <p:nvPr/>
        </p:nvSpPr>
        <p:spPr bwMode="auto">
          <a:xfrm>
            <a:off x="7334497" y="5589588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/>
              <a:t> </a:t>
            </a:r>
            <a:r>
              <a:rPr lang="zh-CN" altLang="en-US" b="1"/>
              <a:t>感性电路</a:t>
            </a:r>
            <a:r>
              <a:rPr lang="zh-CN" altLang="en-US"/>
              <a:t> </a:t>
            </a:r>
          </a:p>
        </p:txBody>
      </p:sp>
      <p:graphicFrame>
        <p:nvGraphicFramePr>
          <p:cNvPr id="2109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664214"/>
              </p:ext>
            </p:extLst>
          </p:nvPr>
        </p:nvGraphicFramePr>
        <p:xfrm>
          <a:off x="754311" y="5373341"/>
          <a:ext cx="2016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35" name="公式" r:id="rId5" imgW="1219200" imgH="228600" progId="Equation.3">
                  <p:embed/>
                </p:oleObj>
              </mc:Choice>
              <mc:Fallback>
                <p:oleObj name="公式" r:id="rId5" imgW="12192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11" y="5373341"/>
                        <a:ext cx="20161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59" name="Rectangle 15"/>
          <p:cNvSpPr>
            <a:spLocks noChangeArrowheads="1"/>
          </p:cNvSpPr>
          <p:nvPr/>
        </p:nvSpPr>
        <p:spPr bwMode="auto">
          <a:xfrm>
            <a:off x="3059361" y="5373341"/>
            <a:ext cx="116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/>
              <a:t>容性电路</a:t>
            </a:r>
            <a:r>
              <a:rPr lang="zh-CN" altLang="en-US"/>
              <a:t> </a:t>
            </a:r>
          </a:p>
        </p:txBody>
      </p:sp>
      <p:graphicFrame>
        <p:nvGraphicFramePr>
          <p:cNvPr id="21096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60078"/>
              </p:ext>
            </p:extLst>
          </p:nvPr>
        </p:nvGraphicFramePr>
        <p:xfrm>
          <a:off x="6056447" y="1531636"/>
          <a:ext cx="1800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36" name="公式" r:id="rId7" imgW="1231366" imgH="228501" progId="Equation.3">
                  <p:embed/>
                </p:oleObj>
              </mc:Choice>
              <mc:Fallback>
                <p:oleObj name="公式" r:id="rId7" imgW="1231366" imgH="22850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447" y="1531636"/>
                        <a:ext cx="18002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6345372" y="2179336"/>
            <a:ext cx="116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b="1" dirty="0"/>
              <a:t>阻性电路</a:t>
            </a:r>
            <a:r>
              <a:rPr lang="zh-CN" altLang="en-US" dirty="0"/>
              <a:t> </a:t>
            </a:r>
          </a:p>
        </p:txBody>
      </p:sp>
      <p:pic>
        <p:nvPicPr>
          <p:cNvPr id="210963" name="Picture 19"/>
          <p:cNvPicPr>
            <a:picLocks noChangeAspect="1" noChangeArrowheads="1"/>
          </p:cNvPicPr>
          <p:nvPr/>
        </p:nvPicPr>
        <p:blipFill>
          <a:blip r:embed="rId9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9" y="1555850"/>
            <a:ext cx="3421807" cy="16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64" name="Text Box 20"/>
          <p:cNvSpPr txBox="1">
            <a:spLocks noChangeArrowheads="1"/>
          </p:cNvSpPr>
          <p:nvPr/>
        </p:nvSpPr>
        <p:spPr bwMode="auto">
          <a:xfrm>
            <a:off x="611560" y="980728"/>
            <a:ext cx="34528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+mj-lt"/>
                <a:ea typeface="+mn-ea"/>
              </a:rPr>
              <a:t>2.</a:t>
            </a:r>
            <a:r>
              <a:rPr lang="en-US" altLang="zh-CN" sz="3200" b="1" i="1" dirty="0">
                <a:latin typeface="+mj-lt"/>
                <a:ea typeface="+mn-ea"/>
              </a:rPr>
              <a:t>RLC</a:t>
            </a:r>
            <a:r>
              <a:rPr lang="zh-CN" altLang="en-US" sz="3200" b="1" dirty="0">
                <a:latin typeface="+mj-lt"/>
                <a:ea typeface="+mn-ea"/>
              </a:rPr>
              <a:t>串联复阻抗</a:t>
            </a:r>
            <a:endParaRPr lang="zh-CN" altLang="en-US" dirty="0">
              <a:latin typeface="+mj-lt"/>
              <a:ea typeface="+mn-ea"/>
            </a:endParaRPr>
          </a:p>
        </p:txBody>
      </p:sp>
      <p:pic>
        <p:nvPicPr>
          <p:cNvPr id="210980" name="Picture 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8653"/>
            <a:ext cx="40862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81" name="Line 37"/>
          <p:cNvSpPr>
            <a:spLocks noChangeShapeType="1"/>
          </p:cNvSpPr>
          <p:nvPr/>
        </p:nvSpPr>
        <p:spPr bwMode="auto">
          <a:xfrm>
            <a:off x="1043236" y="4147791"/>
            <a:ext cx="12239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0982" name="Line 38"/>
          <p:cNvSpPr>
            <a:spLocks noChangeShapeType="1"/>
          </p:cNvSpPr>
          <p:nvPr/>
        </p:nvSpPr>
        <p:spPr bwMode="auto">
          <a:xfrm>
            <a:off x="1030536" y="4147791"/>
            <a:ext cx="936625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0983" name="Picture 3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98" y="4292253"/>
            <a:ext cx="333375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84" name="Line 40"/>
          <p:cNvSpPr>
            <a:spLocks noChangeShapeType="1"/>
          </p:cNvSpPr>
          <p:nvPr/>
        </p:nvSpPr>
        <p:spPr bwMode="auto">
          <a:xfrm flipV="1">
            <a:off x="1043236" y="3571528"/>
            <a:ext cx="0" cy="5762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0985" name="Picture 4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98" y="3644553"/>
            <a:ext cx="29527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86" name="Line 42"/>
          <p:cNvSpPr>
            <a:spLocks noChangeShapeType="1"/>
          </p:cNvSpPr>
          <p:nvPr/>
        </p:nvSpPr>
        <p:spPr bwMode="auto">
          <a:xfrm>
            <a:off x="1043236" y="4147791"/>
            <a:ext cx="0" cy="79375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0987" name="Picture 4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3" y="4652616"/>
            <a:ext cx="247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88" name="Line 44"/>
          <p:cNvSpPr>
            <a:spLocks noChangeShapeType="1"/>
          </p:cNvSpPr>
          <p:nvPr/>
        </p:nvSpPr>
        <p:spPr bwMode="auto">
          <a:xfrm>
            <a:off x="1043236" y="4149378"/>
            <a:ext cx="0" cy="431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0989" name="Picture 4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3" y="4220816"/>
            <a:ext cx="2762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90" name="Line 46"/>
          <p:cNvSpPr>
            <a:spLocks noChangeShapeType="1"/>
          </p:cNvSpPr>
          <p:nvPr/>
        </p:nvSpPr>
        <p:spPr bwMode="auto">
          <a:xfrm flipV="1">
            <a:off x="1187698" y="4652616"/>
            <a:ext cx="0" cy="3603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0991" name="Picture 4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3" y="4177953"/>
            <a:ext cx="10287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92" name="Picture 4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61" y="4652616"/>
            <a:ext cx="1524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93" name="Picture 4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3789016"/>
            <a:ext cx="1524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06" name="Picture 6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85" y="3429000"/>
            <a:ext cx="40862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007" name="Line 63"/>
          <p:cNvSpPr>
            <a:spLocks noChangeShapeType="1"/>
          </p:cNvSpPr>
          <p:nvPr/>
        </p:nvSpPr>
        <p:spPr bwMode="auto">
          <a:xfrm>
            <a:off x="5532685" y="4508500"/>
            <a:ext cx="12239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008" name="Line 64"/>
          <p:cNvSpPr>
            <a:spLocks noChangeShapeType="1"/>
          </p:cNvSpPr>
          <p:nvPr/>
        </p:nvSpPr>
        <p:spPr bwMode="auto">
          <a:xfrm>
            <a:off x="5532685" y="4508500"/>
            <a:ext cx="936625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1009" name="Picture 6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72" y="4579938"/>
            <a:ext cx="3333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010" name="Line 66"/>
          <p:cNvSpPr>
            <a:spLocks noChangeShapeType="1"/>
          </p:cNvSpPr>
          <p:nvPr/>
        </p:nvSpPr>
        <p:spPr bwMode="auto">
          <a:xfrm flipV="1">
            <a:off x="5532685" y="3716338"/>
            <a:ext cx="0" cy="7921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1011" name="Picture 6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710" y="3644900"/>
            <a:ext cx="29527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012" name="Line 68"/>
          <p:cNvSpPr>
            <a:spLocks noChangeShapeType="1"/>
          </p:cNvSpPr>
          <p:nvPr/>
        </p:nvSpPr>
        <p:spPr bwMode="auto">
          <a:xfrm>
            <a:off x="5532685" y="4508500"/>
            <a:ext cx="0" cy="504825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1013" name="Picture 6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97" y="4868863"/>
            <a:ext cx="247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014" name="Line 70"/>
          <p:cNvSpPr>
            <a:spLocks noChangeShapeType="1"/>
          </p:cNvSpPr>
          <p:nvPr/>
        </p:nvSpPr>
        <p:spPr bwMode="auto">
          <a:xfrm flipH="1">
            <a:off x="5316785" y="3714750"/>
            <a:ext cx="3175" cy="36195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015" name="Line 71"/>
          <p:cNvSpPr>
            <a:spLocks noChangeShapeType="1"/>
          </p:cNvSpPr>
          <p:nvPr/>
        </p:nvSpPr>
        <p:spPr bwMode="auto">
          <a:xfrm flipV="1">
            <a:off x="5532685" y="4076700"/>
            <a:ext cx="0" cy="50165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1016" name="Picture 7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22" y="4148138"/>
            <a:ext cx="2762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17" name="Picture 7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85" y="4005263"/>
            <a:ext cx="9620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18" name="Picture 7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10" y="3860800"/>
            <a:ext cx="2190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19" name="Picture 7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7" y="3571875"/>
            <a:ext cx="14287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021" name="Rectangle 77"/>
          <p:cNvSpPr>
            <a:spLocks noChangeArrowheads="1"/>
          </p:cNvSpPr>
          <p:nvPr/>
        </p:nvSpPr>
        <p:spPr bwMode="auto">
          <a:xfrm>
            <a:off x="6181972" y="5949950"/>
            <a:ext cx="168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/>
              <a:t> </a:t>
            </a:r>
            <a:r>
              <a:rPr lang="zh-CN" altLang="en-US" b="1"/>
              <a:t>电压超前电流</a:t>
            </a:r>
            <a:r>
              <a:rPr lang="zh-CN" altLang="en-US"/>
              <a:t> </a:t>
            </a:r>
          </a:p>
        </p:txBody>
      </p:sp>
      <p:sp>
        <p:nvSpPr>
          <p:cNvPr id="211022" name="Rectangle 78"/>
          <p:cNvSpPr>
            <a:spLocks noChangeArrowheads="1"/>
          </p:cNvSpPr>
          <p:nvPr/>
        </p:nvSpPr>
        <p:spPr bwMode="auto">
          <a:xfrm>
            <a:off x="1762373" y="5843241"/>
            <a:ext cx="168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/>
              <a:t> </a:t>
            </a:r>
            <a:r>
              <a:rPr lang="zh-CN" altLang="en-US" b="1"/>
              <a:t>电压滞后电流</a:t>
            </a:r>
            <a:r>
              <a:rPr lang="zh-CN" altLang="en-US"/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0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1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1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1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1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1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1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1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6" grpId="0"/>
      <p:bldP spid="210959" grpId="0"/>
      <p:bldP spid="210962" grpId="0"/>
      <p:bldP spid="211021" grpId="0"/>
      <p:bldP spid="2110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51872" y="3213372"/>
            <a:ext cx="2797175" cy="519113"/>
          </a:xfrm>
          <a:noFill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+mj-lt"/>
              </a:rPr>
              <a:t>由</a:t>
            </a:r>
            <a:r>
              <a:rPr lang="en-US" altLang="zh-CN" b="1" dirty="0">
                <a:latin typeface="+mj-lt"/>
              </a:rPr>
              <a:t>KCL</a:t>
            </a:r>
            <a:r>
              <a:rPr lang="zh-CN" altLang="en-US" b="1" dirty="0">
                <a:latin typeface="+mj-lt"/>
              </a:rPr>
              <a:t>可证明：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2140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147932"/>
              </p:ext>
            </p:extLst>
          </p:nvPr>
        </p:nvGraphicFramePr>
        <p:xfrm>
          <a:off x="1043360" y="3860006"/>
          <a:ext cx="23050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2" name="公式" r:id="rId3" imgW="1333500" imgH="241300" progId="Equation.3">
                  <p:embed/>
                </p:oleObj>
              </mc:Choice>
              <mc:Fallback>
                <p:oleObj name="公式" r:id="rId3" imgW="13335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60" y="3860006"/>
                        <a:ext cx="230505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215425"/>
              </p:ext>
            </p:extLst>
          </p:nvPr>
        </p:nvGraphicFramePr>
        <p:xfrm>
          <a:off x="898897" y="4436269"/>
          <a:ext cx="2808288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3" name="公式" r:id="rId5" imgW="1548728" imgH="241195" progId="Equation.3">
                  <p:embed/>
                </p:oleObj>
              </mc:Choice>
              <mc:Fallback>
                <p:oleObj name="公式" r:id="rId5" imgW="1548728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897" y="4436269"/>
                        <a:ext cx="2808288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790140"/>
              </p:ext>
            </p:extLst>
          </p:nvPr>
        </p:nvGraphicFramePr>
        <p:xfrm>
          <a:off x="898897" y="4868069"/>
          <a:ext cx="30956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4" name="公式" r:id="rId7" imgW="1917700" imgH="431800" progId="Equation.3">
                  <p:embed/>
                </p:oleObj>
              </mc:Choice>
              <mc:Fallback>
                <p:oleObj name="公式" r:id="rId7" imgW="19177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897" y="4868069"/>
                        <a:ext cx="3095625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533733"/>
              </p:ext>
            </p:extLst>
          </p:nvPr>
        </p:nvGraphicFramePr>
        <p:xfrm>
          <a:off x="2122860" y="5804694"/>
          <a:ext cx="1295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5" name="公式" r:id="rId9" imgW="583947" imgH="203112" progId="Equation.3">
                  <p:embed/>
                </p:oleObj>
              </mc:Choice>
              <mc:Fallback>
                <p:oleObj name="公式" r:id="rId9" imgW="583947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860" y="5804694"/>
                        <a:ext cx="129540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670998"/>
              </p:ext>
            </p:extLst>
          </p:nvPr>
        </p:nvGraphicFramePr>
        <p:xfrm>
          <a:off x="5723310" y="3716610"/>
          <a:ext cx="216058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6" name="公式" r:id="rId11" imgW="1168400" imgH="241300" progId="Equation.3">
                  <p:embed/>
                </p:oleObj>
              </mc:Choice>
              <mc:Fallback>
                <p:oleObj name="公式" r:id="rId11" imgW="1168400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3310" y="3716610"/>
                        <a:ext cx="2160587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047039"/>
              </p:ext>
            </p:extLst>
          </p:nvPr>
        </p:nvGraphicFramePr>
        <p:xfrm>
          <a:off x="5291510" y="4365897"/>
          <a:ext cx="30241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7" name="公式" r:id="rId13" imgW="1536700" imgH="469900" progId="Equation.3">
                  <p:embed/>
                </p:oleObj>
              </mc:Choice>
              <mc:Fallback>
                <p:oleObj name="公式" r:id="rId13" imgW="1536700" imgH="469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510" y="4365897"/>
                        <a:ext cx="302418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105491"/>
              </p:ext>
            </p:extLst>
          </p:nvPr>
        </p:nvGraphicFramePr>
        <p:xfrm>
          <a:off x="5939210" y="5300935"/>
          <a:ext cx="1808162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8" name="公式" r:id="rId15" imgW="799753" imgH="634725" progId="Equation.3">
                  <p:embed/>
                </p:oleObj>
              </mc:Choice>
              <mc:Fallback>
                <p:oleObj name="公式" r:id="rId15" imgW="799753" imgH="63472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210" y="5300935"/>
                        <a:ext cx="1808162" cy="1368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4032" name="Picture 16"/>
          <p:cNvPicPr>
            <a:picLocks noChangeAspect="1" noChangeArrowheads="1"/>
          </p:cNvPicPr>
          <p:nvPr/>
        </p:nvPicPr>
        <p:blipFill>
          <a:blip r:embed="rId17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0" y="1554777"/>
            <a:ext cx="2925609" cy="16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33" name="Picture 17"/>
          <p:cNvPicPr>
            <a:picLocks noChangeAspect="1" noChangeArrowheads="1"/>
          </p:cNvPicPr>
          <p:nvPr/>
        </p:nvPicPr>
        <p:blipFill>
          <a:blip r:embed="rId18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92" y="1554777"/>
            <a:ext cx="2736998" cy="16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611560" y="980728"/>
            <a:ext cx="30700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+mj-lt"/>
                <a:ea typeface="+mn-ea"/>
              </a:rPr>
              <a:t>3.</a:t>
            </a:r>
            <a:r>
              <a:rPr lang="zh-CN" altLang="en-US" sz="3200" b="1" dirty="0">
                <a:latin typeface="+mj-lt"/>
                <a:ea typeface="+mn-ea"/>
              </a:rPr>
              <a:t>复阻抗串并联</a:t>
            </a:r>
          </a:p>
        </p:txBody>
      </p:sp>
      <p:sp>
        <p:nvSpPr>
          <p:cNvPr id="214036" name="Text Box 20"/>
          <p:cNvSpPr txBox="1">
            <a:spLocks noChangeArrowheads="1"/>
          </p:cNvSpPr>
          <p:nvPr/>
        </p:nvSpPr>
        <p:spPr bwMode="auto">
          <a:xfrm>
            <a:off x="827460" y="3283744"/>
            <a:ext cx="27655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+mj-lt"/>
                <a:ea typeface="+mn-ea"/>
              </a:rPr>
              <a:t>由</a:t>
            </a:r>
            <a:r>
              <a:rPr lang="en-US" altLang="zh-CN" sz="2800" b="1" dirty="0">
                <a:latin typeface="+mj-lt"/>
                <a:ea typeface="+mn-ea"/>
              </a:rPr>
              <a:t>KVL</a:t>
            </a:r>
            <a:r>
              <a:rPr lang="zh-CN" altLang="en-US" sz="2800" b="1" dirty="0">
                <a:latin typeface="+mj-lt"/>
                <a:ea typeface="+mn-ea"/>
              </a:rPr>
              <a:t>可证明：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14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1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8" grpId="0" build="p"/>
      <p:bldP spid="2140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17106" y="4866867"/>
            <a:ext cx="1938337" cy="519113"/>
          </a:xfrm>
          <a:noFill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电导  电纳</a:t>
            </a:r>
            <a:r>
              <a:rPr lang="zh-CN" altLang="en-US" dirty="0">
                <a:latin typeface="+mn-ea"/>
              </a:rPr>
              <a:t> </a:t>
            </a:r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0" y="-14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2150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3293"/>
              </p:ext>
            </p:extLst>
          </p:nvPr>
        </p:nvGraphicFramePr>
        <p:xfrm>
          <a:off x="982663" y="2076450"/>
          <a:ext cx="379412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1" name="Equation" r:id="rId4" imgW="1587240" imgH="457200" progId="Equation.DSMT4">
                  <p:embed/>
                </p:oleObj>
              </mc:Choice>
              <mc:Fallback>
                <p:oleObj name="Equation" r:id="rId4" imgW="158724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076450"/>
                        <a:ext cx="3794125" cy="111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0" y="3170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150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32772"/>
              </p:ext>
            </p:extLst>
          </p:nvPr>
        </p:nvGraphicFramePr>
        <p:xfrm>
          <a:off x="4919663" y="3213100"/>
          <a:ext cx="14652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2" name="Equation" r:id="rId6" imgW="698400" imgH="228600" progId="Equation.DSMT4">
                  <p:embed/>
                </p:oleObj>
              </mc:Choice>
              <mc:Fallback>
                <p:oleObj name="Equation" r:id="rId6" imgW="6984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663" y="3213100"/>
                        <a:ext cx="1465262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0" y="3074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15048" name="Object 8"/>
          <p:cNvGraphicFramePr>
            <a:graphicFrameLocks noChangeAspect="1"/>
          </p:cNvGraphicFramePr>
          <p:nvPr/>
        </p:nvGraphicFramePr>
        <p:xfrm>
          <a:off x="900113" y="3789363"/>
          <a:ext cx="38877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3" name="公式" r:id="rId8" imgW="1574800" imgH="419100" progId="Equation.3">
                  <p:embed/>
                </p:oleObj>
              </mc:Choice>
              <mc:Fallback>
                <p:oleObj name="公式" r:id="rId8" imgW="15748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789363"/>
                        <a:ext cx="388778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0" y="3136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15050" name="Object 10"/>
          <p:cNvGraphicFramePr>
            <a:graphicFrameLocks noChangeAspect="1"/>
          </p:cNvGraphicFramePr>
          <p:nvPr/>
        </p:nvGraphicFramePr>
        <p:xfrm>
          <a:off x="1258888" y="5661025"/>
          <a:ext cx="2736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4" name="公式" r:id="rId10" imgW="939392" imgH="291973" progId="Equation.3">
                  <p:embed/>
                </p:oleObj>
              </mc:Choice>
              <mc:Fallback>
                <p:oleObj name="公式" r:id="rId10" imgW="939392" imgH="29197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661025"/>
                        <a:ext cx="27368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0" y="3089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150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760421"/>
              </p:ext>
            </p:extLst>
          </p:nvPr>
        </p:nvGraphicFramePr>
        <p:xfrm>
          <a:off x="4672013" y="5445125"/>
          <a:ext cx="23209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5" name="Equation" r:id="rId12" imgW="990360" imgH="393480" progId="Equation.DSMT4">
                  <p:embed/>
                </p:oleObj>
              </mc:Choice>
              <mc:Fallback>
                <p:oleObj name="Equation" r:id="rId12" imgW="99036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5445125"/>
                        <a:ext cx="2320925" cy="966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55" name="Text Box 15"/>
          <p:cNvSpPr txBox="1">
            <a:spLocks noChangeArrowheads="1"/>
          </p:cNvSpPr>
          <p:nvPr/>
        </p:nvSpPr>
        <p:spPr bwMode="auto">
          <a:xfrm>
            <a:off x="755576" y="1171575"/>
            <a:ext cx="20367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+mn-ea"/>
                <a:ea typeface="+mn-ea"/>
              </a:rPr>
              <a:t>二、复导纳</a:t>
            </a: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611188" y="3213100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+mn-ea"/>
                <a:ea typeface="+mn-ea"/>
              </a:rPr>
              <a:t>导纳的模：│</a:t>
            </a:r>
            <a:r>
              <a:rPr lang="en-US" altLang="zh-CN" sz="2400" b="1" dirty="0">
                <a:latin typeface="+mn-ea"/>
                <a:ea typeface="+mn-ea"/>
              </a:rPr>
              <a:t>Y│</a:t>
            </a:r>
          </a:p>
        </p:txBody>
      </p:sp>
      <p:pic>
        <p:nvPicPr>
          <p:cNvPr id="215057" name="Picture 17"/>
          <p:cNvPicPr>
            <a:picLocks noChangeAspect="1" noChangeArrowheads="1"/>
          </p:cNvPicPr>
          <p:nvPr/>
        </p:nvPicPr>
        <p:blipFill>
          <a:blip r:embed="rId14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628775"/>
            <a:ext cx="15811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8" name="Picture 18"/>
          <p:cNvPicPr>
            <a:picLocks noChangeAspect="1" noChangeArrowheads="1"/>
          </p:cNvPicPr>
          <p:nvPr/>
        </p:nvPicPr>
        <p:blipFill>
          <a:blip r:embed="rId1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628775"/>
            <a:ext cx="12096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59" name="Text Box 19"/>
          <p:cNvSpPr txBox="1">
            <a:spLocks noChangeArrowheads="1"/>
          </p:cNvSpPr>
          <p:nvPr/>
        </p:nvSpPr>
        <p:spPr bwMode="auto">
          <a:xfrm>
            <a:off x="3276600" y="3213100"/>
            <a:ext cx="147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+mn-ea"/>
                <a:ea typeface="+mn-ea"/>
              </a:rPr>
              <a:t>导纳角：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851920" y="4509120"/>
            <a:ext cx="0" cy="357747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/>
          <p:nvPr/>
        </p:nvCxnSpPr>
        <p:spPr bwMode="auto">
          <a:xfrm>
            <a:off x="4572000" y="4509120"/>
            <a:ext cx="0" cy="357747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 build="p"/>
      <p:bldP spid="2150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115" name="Object 2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43410487"/>
              </p:ext>
            </p:extLst>
          </p:nvPr>
        </p:nvGraphicFramePr>
        <p:xfrm>
          <a:off x="2262188" y="4365204"/>
          <a:ext cx="14414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5" name="Equation" r:id="rId3" imgW="698400" imgH="203040" progId="Equation.DSMT4">
                  <p:embed/>
                </p:oleObj>
              </mc:Choice>
              <mc:Fallback>
                <p:oleObj name="Equation" r:id="rId3" imgW="698400" imgH="2030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4365204"/>
                        <a:ext cx="14414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09" name="Object 21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253904043"/>
              </p:ext>
            </p:extLst>
          </p:nvPr>
        </p:nvGraphicFramePr>
        <p:xfrm>
          <a:off x="2339975" y="2564979"/>
          <a:ext cx="16557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6" name="Equation" r:id="rId5" imgW="723600" imgH="203040" progId="Equation.DSMT4">
                  <p:embed/>
                </p:oleObj>
              </mc:Choice>
              <mc:Fallback>
                <p:oleObj name="Equation" r:id="rId5" imgW="723600" imgH="2030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564979"/>
                        <a:ext cx="16557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1" name="Object 2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102664430"/>
              </p:ext>
            </p:extLst>
          </p:nvPr>
        </p:nvGraphicFramePr>
        <p:xfrm>
          <a:off x="1979613" y="3063454"/>
          <a:ext cx="41767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7" name="Equation" r:id="rId7" imgW="2400120" imgH="444240" progId="Equation.DSMT4">
                  <p:embed/>
                </p:oleObj>
              </mc:Choice>
              <mc:Fallback>
                <p:oleObj name="Equation" r:id="rId7" imgW="2400120" imgH="44424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063454"/>
                        <a:ext cx="4176712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0" y="-14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2170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08551"/>
              </p:ext>
            </p:extLst>
          </p:nvPr>
        </p:nvGraphicFramePr>
        <p:xfrm>
          <a:off x="1692275" y="1772816"/>
          <a:ext cx="12239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8" name="Equation" r:id="rId9" imgW="495000" imgH="164880" progId="Equation.DSMT4">
                  <p:embed/>
                </p:oleObj>
              </mc:Choice>
              <mc:Fallback>
                <p:oleObj name="Equation" r:id="rId9" imgW="495000" imgH="1648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772816"/>
                        <a:ext cx="1223963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03" name="Text Box 15"/>
          <p:cNvSpPr txBox="1">
            <a:spLocks noChangeArrowheads="1"/>
          </p:cNvSpPr>
          <p:nvPr/>
        </p:nvSpPr>
        <p:spPr bwMode="auto">
          <a:xfrm>
            <a:off x="714375" y="1052736"/>
            <a:ext cx="4537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+mn-ea"/>
                <a:ea typeface="+mn-ea"/>
              </a:rPr>
              <a:t>二、阻抗导纳的等效变换</a:t>
            </a:r>
          </a:p>
        </p:txBody>
      </p:sp>
      <p:sp>
        <p:nvSpPr>
          <p:cNvPr id="217114" name="Text Box 26"/>
          <p:cNvSpPr txBox="1">
            <a:spLocks noChangeArrowheads="1"/>
          </p:cNvSpPr>
          <p:nvPr/>
        </p:nvSpPr>
        <p:spPr bwMode="auto">
          <a:xfrm>
            <a:off x="1258888" y="2493541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如果</a:t>
            </a:r>
          </a:p>
        </p:txBody>
      </p:sp>
      <p:sp>
        <p:nvSpPr>
          <p:cNvPr id="217117" name="Text Box 29"/>
          <p:cNvSpPr txBox="1">
            <a:spLocks noChangeArrowheads="1"/>
          </p:cNvSpPr>
          <p:nvPr/>
        </p:nvSpPr>
        <p:spPr bwMode="auto">
          <a:xfrm>
            <a:off x="1331913" y="4365204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如果</a:t>
            </a:r>
          </a:p>
        </p:txBody>
      </p:sp>
      <p:graphicFrame>
        <p:nvGraphicFramePr>
          <p:cNvPr id="217118" name="Object 3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86796627"/>
              </p:ext>
            </p:extLst>
          </p:nvPr>
        </p:nvGraphicFramePr>
        <p:xfrm>
          <a:off x="2051050" y="4797004"/>
          <a:ext cx="46815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19" name="Equation" r:id="rId11" imgW="2323800" imgH="444240" progId="Equation.DSMT4">
                  <p:embed/>
                </p:oleObj>
              </mc:Choice>
              <mc:Fallback>
                <p:oleObj name="Equation" r:id="rId11" imgW="2323800" imgH="4442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97004"/>
                        <a:ext cx="46815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8077200" cy="558899"/>
          </a:xfrm>
        </p:spPr>
        <p:txBody>
          <a:bodyPr/>
          <a:lstStyle/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 bwMode="auto">
          <a:xfrm>
            <a:off x="609600" y="277813"/>
            <a:ext cx="8077200" cy="55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§9-1 </a:t>
            </a:r>
            <a:r>
              <a:rPr lang="zh-CN" altLang="en-US" b="1" dirty="0"/>
              <a:t>复阻抗和复导纳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21"/>
          <a:stretch/>
        </p:blipFill>
        <p:spPr>
          <a:xfrm>
            <a:off x="107505" y="908720"/>
            <a:ext cx="8861698" cy="1440160"/>
          </a:xfrm>
          <a:prstGeom prst="rect">
            <a:avLst/>
          </a:prstGeom>
        </p:spPr>
      </p:pic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7740352" y="277813"/>
            <a:ext cx="10820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lt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+mj-lt"/>
              </a:rPr>
              <a:t>9-1</a:t>
            </a:r>
            <a:endParaRPr lang="zh-CN" alt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6" t="19850" r="46498" b="65390"/>
          <a:stretch/>
        </p:blipFill>
        <p:spPr>
          <a:xfrm>
            <a:off x="112089" y="2348880"/>
            <a:ext cx="3240360" cy="20882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41226" r="28493" b="42487"/>
          <a:stretch/>
        </p:blipFill>
        <p:spPr>
          <a:xfrm>
            <a:off x="395536" y="4437112"/>
            <a:ext cx="3744416" cy="23042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4" t="60058" r="24430" b="34852"/>
          <a:stretch/>
        </p:blipFill>
        <p:spPr>
          <a:xfrm>
            <a:off x="4565762" y="2420888"/>
            <a:ext cx="4482808" cy="720080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79512" y="4365104"/>
            <a:ext cx="1368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各元件阻抗：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455876" y="2596262"/>
            <a:ext cx="1368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电流相量：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5" t="68715" r="29170" b="28231"/>
          <a:stretch/>
        </p:blipFill>
        <p:spPr>
          <a:xfrm>
            <a:off x="5407488" y="3284984"/>
            <a:ext cx="3612474" cy="432048"/>
          </a:xfrm>
          <a:prstGeom prst="rect">
            <a:avLst/>
          </a:prstGeom>
        </p:spPr>
      </p:pic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455876" y="3316342"/>
            <a:ext cx="1908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电流正弦表达式：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3" t="74888" r="28171" b="13914"/>
          <a:stretch/>
        </p:blipFill>
        <p:spPr>
          <a:xfrm>
            <a:off x="4572000" y="4437112"/>
            <a:ext cx="3816424" cy="1584176"/>
          </a:xfrm>
          <a:prstGeom prst="rect">
            <a:avLst/>
          </a:prstGeom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55876" y="4027130"/>
            <a:ext cx="1908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+mj-lt"/>
              </a:rPr>
              <a:t>各元件电压相量：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5288</TotalTime>
  <Words>826</Words>
  <Application>Microsoft Office PowerPoint</Application>
  <PresentationFormat>全屏显示(4:3)</PresentationFormat>
  <Paragraphs>165</Paragraphs>
  <Slides>34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宋体</vt:lpstr>
      <vt:lpstr>Arial</vt:lpstr>
      <vt:lpstr>Times New Roman</vt:lpstr>
      <vt:lpstr>Wingdings</vt:lpstr>
      <vt:lpstr>Layers</vt:lpstr>
      <vt:lpstr>Equation</vt:lpstr>
      <vt:lpstr>公式</vt:lpstr>
      <vt:lpstr>第九章  正弦稳态电路的分析</vt:lpstr>
      <vt:lpstr>§9-1 阻抗和导纳</vt:lpstr>
      <vt:lpstr>§9-1 阻抗和导纳</vt:lpstr>
      <vt:lpstr>§9-1 阻抗和导纳</vt:lpstr>
      <vt:lpstr>§9-1 复阻抗和复导纳</vt:lpstr>
      <vt:lpstr>§9-1 复阻抗和复导纳</vt:lpstr>
      <vt:lpstr>§9-1 复阻抗和复导纳</vt:lpstr>
      <vt:lpstr>§9-1 复阻抗和复导纳</vt:lpstr>
      <vt:lpstr>PowerPoint 演示文稿</vt:lpstr>
      <vt:lpstr>PowerPoint 演示文稿</vt:lpstr>
      <vt:lpstr>PowerPoint 演示文稿</vt:lpstr>
      <vt:lpstr>PowerPoint 演示文稿</vt:lpstr>
      <vt:lpstr>§9-2 正弦交流电路的分析</vt:lpstr>
      <vt:lpstr>§9-2 正弦交流电路的分析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复功率</vt:lpstr>
      <vt:lpstr>§9-3 正弦交流电路的功率</vt:lpstr>
      <vt:lpstr>§9-3 正弦交流电路的功率</vt:lpstr>
      <vt:lpstr>§9-3 正弦交流电路的功率</vt:lpstr>
      <vt:lpstr>§9-3 正弦交流电路的功率</vt:lpstr>
      <vt:lpstr>§9-3 正弦交流电路的功率</vt:lpstr>
      <vt:lpstr>PowerPoint 演示文稿</vt:lpstr>
      <vt:lpstr>PowerPoint 演示文稿</vt:lpstr>
      <vt:lpstr>PowerPoint 演示文稿</vt:lpstr>
    </vt:vector>
  </TitlesOfParts>
  <Company>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电路基础</dc:title>
  <dc:creator>che</dc:creator>
  <cp:lastModifiedBy>Du Yue</cp:lastModifiedBy>
  <cp:revision>100</cp:revision>
  <cp:lastPrinted>2019-04-18T04:16:27Z</cp:lastPrinted>
  <dcterms:created xsi:type="dcterms:W3CDTF">2008-01-26T07:22:55Z</dcterms:created>
  <dcterms:modified xsi:type="dcterms:W3CDTF">2020-04-20T10:59:06Z</dcterms:modified>
</cp:coreProperties>
</file>